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95" r:id="rId2"/>
    <p:sldId id="396" r:id="rId3"/>
    <p:sldId id="397" r:id="rId4"/>
    <p:sldId id="342" r:id="rId5"/>
    <p:sldId id="306" r:id="rId6"/>
    <p:sldId id="309" r:id="rId7"/>
    <p:sldId id="307" r:id="rId8"/>
    <p:sldId id="409" r:id="rId9"/>
    <p:sldId id="311" r:id="rId10"/>
    <p:sldId id="410" r:id="rId11"/>
    <p:sldId id="413" r:id="rId12"/>
    <p:sldId id="414" r:id="rId13"/>
    <p:sldId id="324" r:id="rId14"/>
    <p:sldId id="415" r:id="rId15"/>
    <p:sldId id="345" r:id="rId16"/>
    <p:sldId id="337" r:id="rId17"/>
    <p:sldId id="419" r:id="rId18"/>
  </p:sldIdLst>
  <p:sldSz cx="11522075" cy="6858000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99"/>
    <a:srgbClr val="FFCCFF"/>
    <a:srgbClr val="FFFFCC"/>
    <a:srgbClr val="F8FDB5"/>
    <a:srgbClr val="CCFFCC"/>
    <a:srgbClr val="FFFFFF"/>
    <a:srgbClr val="FFFF99"/>
    <a:srgbClr val="FFFF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3015" autoAdjust="0"/>
    <p:restoredTop sz="94660"/>
  </p:normalViewPr>
  <p:slideViewPr>
    <p:cSldViewPr>
      <p:cViewPr>
        <p:scale>
          <a:sx n="75" d="100"/>
          <a:sy n="75" d="100"/>
        </p:scale>
        <p:origin x="-773" y="-187"/>
      </p:cViewPr>
      <p:guideLst>
        <p:guide orient="horz" pos="2160"/>
        <p:guide pos="362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72F0B0-2B3F-4B1C-9D9E-030CD42A4DC2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D217F7FF-8A74-4B28-8E9D-DDF9C3BB226F}">
      <dgm:prSet/>
      <dgm:spPr/>
      <dgm:t>
        <a:bodyPr/>
        <a:lstStyle/>
        <a:p>
          <a:r>
            <a:rPr lang="uk-UA" b="1" dirty="0" smtClean="0"/>
            <a:t>Співпрацюю з учителем, психологом, логопедом, дефектологом і батьками.</a:t>
          </a:r>
          <a:endParaRPr lang="uk-UA" b="1" dirty="0"/>
        </a:p>
      </dgm:t>
    </dgm:pt>
    <dgm:pt modelId="{C44D9069-82C8-4407-B4D9-76B5886A361C}" type="parTrans" cxnId="{BF4D628C-D149-4EF9-8D75-B426602817C3}">
      <dgm:prSet/>
      <dgm:spPr/>
      <dgm:t>
        <a:bodyPr/>
        <a:lstStyle/>
        <a:p>
          <a:endParaRPr lang="uk-UA"/>
        </a:p>
      </dgm:t>
    </dgm:pt>
    <dgm:pt modelId="{77567F87-BA30-4AEF-8D6C-CF5D372F8C6F}" type="sibTrans" cxnId="{BF4D628C-D149-4EF9-8D75-B426602817C3}">
      <dgm:prSet/>
      <dgm:spPr/>
      <dgm:t>
        <a:bodyPr/>
        <a:lstStyle/>
        <a:p>
          <a:endParaRPr lang="uk-UA"/>
        </a:p>
      </dgm:t>
    </dgm:pt>
    <dgm:pt modelId="{A06C05E4-6DA9-4F31-ADFC-4B27B03639D7}">
      <dgm:prSet/>
      <dgm:spPr/>
      <dgm:t>
        <a:bodyPr/>
        <a:lstStyle/>
        <a:p>
          <a:r>
            <a:rPr lang="ru-RU" b="1" dirty="0" smtClean="0"/>
            <a:t>Передаю </a:t>
          </a:r>
          <a:r>
            <a:rPr lang="ru-RU" b="1" dirty="0" err="1" smtClean="0"/>
            <a:t>команді</a:t>
          </a:r>
          <a:r>
            <a:rPr lang="ru-RU" b="1" dirty="0" smtClean="0"/>
            <a:t> </a:t>
          </a:r>
          <a:r>
            <a:rPr lang="ru-RU" b="1" dirty="0" err="1" smtClean="0"/>
            <a:t>важливу</a:t>
          </a:r>
          <a:r>
            <a:rPr lang="ru-RU" b="1" dirty="0" smtClean="0"/>
            <a:t> </a:t>
          </a:r>
          <a:r>
            <a:rPr lang="ru-RU" b="1" dirty="0" err="1" smtClean="0"/>
            <a:t>інформацію</a:t>
          </a:r>
          <a:r>
            <a:rPr lang="ru-RU" b="1" dirty="0" smtClean="0"/>
            <a:t> про потреби, </a:t>
          </a:r>
          <a:r>
            <a:rPr lang="ru-RU" b="1" dirty="0" err="1" smtClean="0"/>
            <a:t>успіхи</a:t>
          </a:r>
          <a:r>
            <a:rPr lang="ru-RU" b="1" dirty="0" smtClean="0"/>
            <a:t> та </a:t>
          </a:r>
          <a:r>
            <a:rPr lang="ru-RU" b="1" dirty="0" err="1" smtClean="0"/>
            <a:t>труднощі</a:t>
          </a:r>
          <a:r>
            <a:rPr lang="ru-RU" b="1" dirty="0" smtClean="0"/>
            <a:t> </a:t>
          </a:r>
          <a:r>
            <a:rPr lang="ru-RU" b="1" dirty="0" err="1" smtClean="0"/>
            <a:t>дитини</a:t>
          </a:r>
          <a:r>
            <a:rPr lang="ru-RU" b="1" dirty="0" smtClean="0"/>
            <a:t>.   </a:t>
          </a:r>
          <a:endParaRPr lang="uk-UA" b="1" dirty="0"/>
        </a:p>
      </dgm:t>
    </dgm:pt>
    <dgm:pt modelId="{D0C3A9B3-DD91-4DCC-A5EF-23D83B056556}" type="parTrans" cxnId="{9B753277-37EF-4938-905F-DB47927C3592}">
      <dgm:prSet/>
      <dgm:spPr/>
      <dgm:t>
        <a:bodyPr/>
        <a:lstStyle/>
        <a:p>
          <a:endParaRPr lang="uk-UA"/>
        </a:p>
      </dgm:t>
    </dgm:pt>
    <dgm:pt modelId="{D1884F71-DAA7-411D-9EFA-956FB5C75006}" type="sibTrans" cxnId="{9B753277-37EF-4938-905F-DB47927C3592}">
      <dgm:prSet/>
      <dgm:spPr/>
      <dgm:t>
        <a:bodyPr/>
        <a:lstStyle/>
        <a:p>
          <a:endParaRPr lang="uk-UA"/>
        </a:p>
      </dgm:t>
    </dgm:pt>
    <dgm:pt modelId="{6BE16C52-B63D-42A4-BDB9-E5B3DFA25A02}">
      <dgm:prSet custT="1"/>
      <dgm:spPr/>
      <dgm:t>
        <a:bodyPr/>
        <a:lstStyle/>
        <a:p>
          <a:r>
            <a:rPr lang="uk-UA" sz="2100" b="1" dirty="0" smtClean="0"/>
            <a:t>Виконую рекомендації фахівців і допомагаю реалізовувати ІПР для ефективної підтримки учня.</a:t>
          </a:r>
          <a:endParaRPr lang="uk-UA" sz="2100" b="1" dirty="0"/>
        </a:p>
      </dgm:t>
    </dgm:pt>
    <dgm:pt modelId="{AE212DFB-3EFD-4E0C-ACF6-92584BA6A43E}" type="parTrans" cxnId="{F414F1C2-50DD-4452-92A8-662E6F8316EE}">
      <dgm:prSet/>
      <dgm:spPr/>
      <dgm:t>
        <a:bodyPr/>
        <a:lstStyle/>
        <a:p>
          <a:endParaRPr lang="uk-UA"/>
        </a:p>
      </dgm:t>
    </dgm:pt>
    <dgm:pt modelId="{4AF5DE6C-C257-4DB7-9BEA-633D3DC29100}" type="sibTrans" cxnId="{F414F1C2-50DD-4452-92A8-662E6F8316EE}">
      <dgm:prSet/>
      <dgm:spPr/>
      <dgm:t>
        <a:bodyPr/>
        <a:lstStyle/>
        <a:p>
          <a:endParaRPr lang="uk-UA"/>
        </a:p>
      </dgm:t>
    </dgm:pt>
    <dgm:pt modelId="{D2391FC4-588C-42E4-B3CC-A8156378EAE4}" type="pres">
      <dgm:prSet presAssocID="{7772F0B0-2B3F-4B1C-9D9E-030CD42A4DC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uk-UA"/>
        </a:p>
      </dgm:t>
    </dgm:pt>
    <dgm:pt modelId="{7C2EDB3C-D802-4473-AD9F-306570E4D85B}" type="pres">
      <dgm:prSet presAssocID="{7772F0B0-2B3F-4B1C-9D9E-030CD42A4DC2}" presName="Name1" presStyleCnt="0"/>
      <dgm:spPr/>
    </dgm:pt>
    <dgm:pt modelId="{9CC7D1E9-FD60-4414-8EB0-0CF630A97A45}" type="pres">
      <dgm:prSet presAssocID="{7772F0B0-2B3F-4B1C-9D9E-030CD42A4DC2}" presName="cycle" presStyleCnt="0"/>
      <dgm:spPr/>
    </dgm:pt>
    <dgm:pt modelId="{72A5BF64-3B23-4B07-9DD3-1E4AE061DA9B}" type="pres">
      <dgm:prSet presAssocID="{7772F0B0-2B3F-4B1C-9D9E-030CD42A4DC2}" presName="srcNode" presStyleLbl="node1" presStyleIdx="0" presStyleCnt="3"/>
      <dgm:spPr/>
    </dgm:pt>
    <dgm:pt modelId="{D83DF267-21B1-4638-93EA-A4CAF5460A52}" type="pres">
      <dgm:prSet presAssocID="{7772F0B0-2B3F-4B1C-9D9E-030CD42A4DC2}" presName="conn" presStyleLbl="parChTrans1D2" presStyleIdx="0" presStyleCnt="1"/>
      <dgm:spPr/>
      <dgm:t>
        <a:bodyPr/>
        <a:lstStyle/>
        <a:p>
          <a:endParaRPr lang="uk-UA"/>
        </a:p>
      </dgm:t>
    </dgm:pt>
    <dgm:pt modelId="{526AF36A-CCD7-44C0-8354-B0FDFD3A4774}" type="pres">
      <dgm:prSet presAssocID="{7772F0B0-2B3F-4B1C-9D9E-030CD42A4DC2}" presName="extraNode" presStyleLbl="node1" presStyleIdx="0" presStyleCnt="3"/>
      <dgm:spPr/>
    </dgm:pt>
    <dgm:pt modelId="{BC3DD024-9D20-44E4-83BC-96FA9A765AD6}" type="pres">
      <dgm:prSet presAssocID="{7772F0B0-2B3F-4B1C-9D9E-030CD42A4DC2}" presName="dstNode" presStyleLbl="node1" presStyleIdx="0" presStyleCnt="3"/>
      <dgm:spPr/>
    </dgm:pt>
    <dgm:pt modelId="{63943174-CBFD-4BF5-A6B5-41D0F2BC64D8}" type="pres">
      <dgm:prSet presAssocID="{D217F7FF-8A74-4B28-8E9D-DDF9C3BB226F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11F3F50-C932-4888-A36A-87B6E6F59BD7}" type="pres">
      <dgm:prSet presAssocID="{D217F7FF-8A74-4B28-8E9D-DDF9C3BB226F}" presName="accent_1" presStyleCnt="0"/>
      <dgm:spPr/>
    </dgm:pt>
    <dgm:pt modelId="{340AA418-B6D6-4CD0-8FAF-81F6F691E0FD}" type="pres">
      <dgm:prSet presAssocID="{D217F7FF-8A74-4B28-8E9D-DDF9C3BB226F}" presName="accentRepeatNode" presStyleLbl="solidFgAcc1" presStyleIdx="0" presStyleCnt="3"/>
      <dgm:spPr>
        <a:solidFill>
          <a:srgbClr val="FFFFCC"/>
        </a:solidFill>
      </dgm:spPr>
    </dgm:pt>
    <dgm:pt modelId="{C66079F2-661A-49BD-B45A-72F05A0A6516}" type="pres">
      <dgm:prSet presAssocID="{6BE16C52-B63D-42A4-BDB9-E5B3DFA25A02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34038A4-26F9-4E58-81EC-913352962E71}" type="pres">
      <dgm:prSet presAssocID="{6BE16C52-B63D-42A4-BDB9-E5B3DFA25A02}" presName="accent_2" presStyleCnt="0"/>
      <dgm:spPr/>
    </dgm:pt>
    <dgm:pt modelId="{3BDB8CD8-34FC-4DA3-BC74-22B7F8C25137}" type="pres">
      <dgm:prSet presAssocID="{6BE16C52-B63D-42A4-BDB9-E5B3DFA25A02}" presName="accentRepeatNode" presStyleLbl="solidFgAcc1" presStyleIdx="1" presStyleCnt="3"/>
      <dgm:spPr/>
    </dgm:pt>
    <dgm:pt modelId="{C3A9E8A1-EEFE-4FC5-83E5-037881B83CD5}" type="pres">
      <dgm:prSet presAssocID="{A06C05E4-6DA9-4F31-ADFC-4B27B03639D7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A1BE887-0756-4C45-8039-EA1257D88CBD}" type="pres">
      <dgm:prSet presAssocID="{A06C05E4-6DA9-4F31-ADFC-4B27B03639D7}" presName="accent_3" presStyleCnt="0"/>
      <dgm:spPr/>
    </dgm:pt>
    <dgm:pt modelId="{00B57B0A-BF81-457A-BCE4-87CD854AD7BF}" type="pres">
      <dgm:prSet presAssocID="{A06C05E4-6DA9-4F31-ADFC-4B27B03639D7}" presName="accentRepeatNode" presStyleLbl="solidFgAcc1" presStyleIdx="2" presStyleCnt="3"/>
      <dgm:spPr>
        <a:solidFill>
          <a:srgbClr val="FFFFCC"/>
        </a:solidFill>
      </dgm:spPr>
    </dgm:pt>
  </dgm:ptLst>
  <dgm:cxnLst>
    <dgm:cxn modelId="{4CEDF198-D4BF-47C1-BABA-3E75DB585742}" type="presOf" srcId="{6BE16C52-B63D-42A4-BDB9-E5B3DFA25A02}" destId="{C66079F2-661A-49BD-B45A-72F05A0A6516}" srcOrd="0" destOrd="0" presId="urn:microsoft.com/office/officeart/2008/layout/VerticalCurvedList"/>
    <dgm:cxn modelId="{F414F1C2-50DD-4452-92A8-662E6F8316EE}" srcId="{7772F0B0-2B3F-4B1C-9D9E-030CD42A4DC2}" destId="{6BE16C52-B63D-42A4-BDB9-E5B3DFA25A02}" srcOrd="1" destOrd="0" parTransId="{AE212DFB-3EFD-4E0C-ACF6-92584BA6A43E}" sibTransId="{4AF5DE6C-C257-4DB7-9BEA-633D3DC29100}"/>
    <dgm:cxn modelId="{6F854D6D-4F99-4F8E-AF48-F44CA9ACAFBF}" type="presOf" srcId="{7772F0B0-2B3F-4B1C-9D9E-030CD42A4DC2}" destId="{D2391FC4-588C-42E4-B3CC-A8156378EAE4}" srcOrd="0" destOrd="0" presId="urn:microsoft.com/office/officeart/2008/layout/VerticalCurvedList"/>
    <dgm:cxn modelId="{BF4D628C-D149-4EF9-8D75-B426602817C3}" srcId="{7772F0B0-2B3F-4B1C-9D9E-030CD42A4DC2}" destId="{D217F7FF-8A74-4B28-8E9D-DDF9C3BB226F}" srcOrd="0" destOrd="0" parTransId="{C44D9069-82C8-4407-B4D9-76B5886A361C}" sibTransId="{77567F87-BA30-4AEF-8D6C-CF5D372F8C6F}"/>
    <dgm:cxn modelId="{9B753277-37EF-4938-905F-DB47927C3592}" srcId="{7772F0B0-2B3F-4B1C-9D9E-030CD42A4DC2}" destId="{A06C05E4-6DA9-4F31-ADFC-4B27B03639D7}" srcOrd="2" destOrd="0" parTransId="{D0C3A9B3-DD91-4DCC-A5EF-23D83B056556}" sibTransId="{D1884F71-DAA7-411D-9EFA-956FB5C75006}"/>
    <dgm:cxn modelId="{6E2AC4D9-D719-4745-8C7E-EBDDA2EC85AC}" type="presOf" srcId="{77567F87-BA30-4AEF-8D6C-CF5D372F8C6F}" destId="{D83DF267-21B1-4638-93EA-A4CAF5460A52}" srcOrd="0" destOrd="0" presId="urn:microsoft.com/office/officeart/2008/layout/VerticalCurvedList"/>
    <dgm:cxn modelId="{0A9AFB2E-FBF3-43DD-AF0E-8965C64A0294}" type="presOf" srcId="{D217F7FF-8A74-4B28-8E9D-DDF9C3BB226F}" destId="{63943174-CBFD-4BF5-A6B5-41D0F2BC64D8}" srcOrd="0" destOrd="0" presId="urn:microsoft.com/office/officeart/2008/layout/VerticalCurvedList"/>
    <dgm:cxn modelId="{3B2E46D8-14E8-43FF-A316-27CBE394AAEF}" type="presOf" srcId="{A06C05E4-6DA9-4F31-ADFC-4B27B03639D7}" destId="{C3A9E8A1-EEFE-4FC5-83E5-037881B83CD5}" srcOrd="0" destOrd="0" presId="urn:microsoft.com/office/officeart/2008/layout/VerticalCurvedList"/>
    <dgm:cxn modelId="{38CC54AB-C213-4A57-920B-35BB097E33BB}" type="presParOf" srcId="{D2391FC4-588C-42E4-B3CC-A8156378EAE4}" destId="{7C2EDB3C-D802-4473-AD9F-306570E4D85B}" srcOrd="0" destOrd="0" presId="urn:microsoft.com/office/officeart/2008/layout/VerticalCurvedList"/>
    <dgm:cxn modelId="{57A7CF51-3980-4E9C-8B5C-D5F6DF367208}" type="presParOf" srcId="{7C2EDB3C-D802-4473-AD9F-306570E4D85B}" destId="{9CC7D1E9-FD60-4414-8EB0-0CF630A97A45}" srcOrd="0" destOrd="0" presId="urn:microsoft.com/office/officeart/2008/layout/VerticalCurvedList"/>
    <dgm:cxn modelId="{CD2A2D4F-F793-4ECA-8710-BE5B3D427C15}" type="presParOf" srcId="{9CC7D1E9-FD60-4414-8EB0-0CF630A97A45}" destId="{72A5BF64-3B23-4B07-9DD3-1E4AE061DA9B}" srcOrd="0" destOrd="0" presId="urn:microsoft.com/office/officeart/2008/layout/VerticalCurvedList"/>
    <dgm:cxn modelId="{B6157A77-E3CC-43B1-8572-29456DB1047C}" type="presParOf" srcId="{9CC7D1E9-FD60-4414-8EB0-0CF630A97A45}" destId="{D83DF267-21B1-4638-93EA-A4CAF5460A52}" srcOrd="1" destOrd="0" presId="urn:microsoft.com/office/officeart/2008/layout/VerticalCurvedList"/>
    <dgm:cxn modelId="{C383FFA5-7A4E-4A70-A619-82C1B0A937E5}" type="presParOf" srcId="{9CC7D1E9-FD60-4414-8EB0-0CF630A97A45}" destId="{526AF36A-CCD7-44C0-8354-B0FDFD3A4774}" srcOrd="2" destOrd="0" presId="urn:microsoft.com/office/officeart/2008/layout/VerticalCurvedList"/>
    <dgm:cxn modelId="{98B97EE8-2DEA-4648-9F10-9D37A4CF568C}" type="presParOf" srcId="{9CC7D1E9-FD60-4414-8EB0-0CF630A97A45}" destId="{BC3DD024-9D20-44E4-83BC-96FA9A765AD6}" srcOrd="3" destOrd="0" presId="urn:microsoft.com/office/officeart/2008/layout/VerticalCurvedList"/>
    <dgm:cxn modelId="{04FD120E-5E3A-42E7-B8D0-497A5D7FCD88}" type="presParOf" srcId="{7C2EDB3C-D802-4473-AD9F-306570E4D85B}" destId="{63943174-CBFD-4BF5-A6B5-41D0F2BC64D8}" srcOrd="1" destOrd="0" presId="urn:microsoft.com/office/officeart/2008/layout/VerticalCurvedList"/>
    <dgm:cxn modelId="{618CD676-514F-448E-B457-A19C61120034}" type="presParOf" srcId="{7C2EDB3C-D802-4473-AD9F-306570E4D85B}" destId="{211F3F50-C932-4888-A36A-87B6E6F59BD7}" srcOrd="2" destOrd="0" presId="urn:microsoft.com/office/officeart/2008/layout/VerticalCurvedList"/>
    <dgm:cxn modelId="{33414C2B-60FF-4CDF-89D4-FC1D1AFAD228}" type="presParOf" srcId="{211F3F50-C932-4888-A36A-87B6E6F59BD7}" destId="{340AA418-B6D6-4CD0-8FAF-81F6F691E0FD}" srcOrd="0" destOrd="0" presId="urn:microsoft.com/office/officeart/2008/layout/VerticalCurvedList"/>
    <dgm:cxn modelId="{2144154A-593A-49F5-B11F-7549A30C972E}" type="presParOf" srcId="{7C2EDB3C-D802-4473-AD9F-306570E4D85B}" destId="{C66079F2-661A-49BD-B45A-72F05A0A6516}" srcOrd="3" destOrd="0" presId="urn:microsoft.com/office/officeart/2008/layout/VerticalCurvedList"/>
    <dgm:cxn modelId="{644E1F9C-CA19-4BE9-B424-E0445037BFEB}" type="presParOf" srcId="{7C2EDB3C-D802-4473-AD9F-306570E4D85B}" destId="{434038A4-26F9-4E58-81EC-913352962E71}" srcOrd="4" destOrd="0" presId="urn:microsoft.com/office/officeart/2008/layout/VerticalCurvedList"/>
    <dgm:cxn modelId="{2B51B067-F12B-4D49-B386-FE5110E394DB}" type="presParOf" srcId="{434038A4-26F9-4E58-81EC-913352962E71}" destId="{3BDB8CD8-34FC-4DA3-BC74-22B7F8C25137}" srcOrd="0" destOrd="0" presId="urn:microsoft.com/office/officeart/2008/layout/VerticalCurvedList"/>
    <dgm:cxn modelId="{DD109F80-1A0E-4BB3-BB0C-B35FD07DCDB3}" type="presParOf" srcId="{7C2EDB3C-D802-4473-AD9F-306570E4D85B}" destId="{C3A9E8A1-EEFE-4FC5-83E5-037881B83CD5}" srcOrd="5" destOrd="0" presId="urn:microsoft.com/office/officeart/2008/layout/VerticalCurvedList"/>
    <dgm:cxn modelId="{B3CEF304-635A-46B0-B017-7B83EAB6B0D7}" type="presParOf" srcId="{7C2EDB3C-D802-4473-AD9F-306570E4D85B}" destId="{BA1BE887-0756-4C45-8039-EA1257D88CBD}" srcOrd="6" destOrd="0" presId="urn:microsoft.com/office/officeart/2008/layout/VerticalCurvedList"/>
    <dgm:cxn modelId="{465D77AE-74C3-4AFB-9B4C-AFDA22F271E7}" type="presParOf" srcId="{BA1BE887-0756-4C45-8039-EA1257D88CBD}" destId="{00B57B0A-BF81-457A-BCE4-87CD854AD7B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83DF267-21B1-4638-93EA-A4CAF5460A52}">
      <dsp:nvSpPr>
        <dsp:cNvPr id="0" name=""/>
        <dsp:cNvSpPr/>
      </dsp:nvSpPr>
      <dsp:spPr>
        <a:xfrm>
          <a:off x="-5245970" y="-803512"/>
          <a:ext cx="6247211" cy="6247211"/>
        </a:xfrm>
        <a:prstGeom prst="blockArc">
          <a:avLst>
            <a:gd name="adj1" fmla="val 18900000"/>
            <a:gd name="adj2" fmla="val 2700000"/>
            <a:gd name="adj3" fmla="val 346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943174-CBFD-4BF5-A6B5-41D0F2BC64D8}">
      <dsp:nvSpPr>
        <dsp:cNvPr id="0" name=""/>
        <dsp:cNvSpPr/>
      </dsp:nvSpPr>
      <dsp:spPr>
        <a:xfrm>
          <a:off x="644057" y="464018"/>
          <a:ext cx="5981282" cy="9280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30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dirty="0" smtClean="0"/>
            <a:t>Співпрацюю з учителем, психологом, логопедом, дефектологом і батьками.</a:t>
          </a:r>
          <a:endParaRPr lang="uk-UA" sz="2300" b="1" kern="1200" dirty="0"/>
        </a:p>
      </dsp:txBody>
      <dsp:txXfrm>
        <a:off x="644057" y="464018"/>
        <a:ext cx="5981282" cy="928037"/>
      </dsp:txXfrm>
    </dsp:sp>
    <dsp:sp modelId="{340AA418-B6D6-4CD0-8FAF-81F6F691E0FD}">
      <dsp:nvSpPr>
        <dsp:cNvPr id="0" name=""/>
        <dsp:cNvSpPr/>
      </dsp:nvSpPr>
      <dsp:spPr>
        <a:xfrm>
          <a:off x="64034" y="348014"/>
          <a:ext cx="1160046" cy="1160046"/>
        </a:xfrm>
        <a:prstGeom prst="ellipse">
          <a:avLst/>
        </a:prstGeom>
        <a:solidFill>
          <a:srgbClr val="FF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6079F2-661A-49BD-B45A-72F05A0A6516}">
      <dsp:nvSpPr>
        <dsp:cNvPr id="0" name=""/>
        <dsp:cNvSpPr/>
      </dsp:nvSpPr>
      <dsp:spPr>
        <a:xfrm>
          <a:off x="981399" y="1856074"/>
          <a:ext cx="5643940" cy="9280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30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kern="1200" dirty="0" smtClean="0"/>
            <a:t>Виконую рекомендації фахівців і допомагаю реалізовувати ІПР для ефективної підтримки учня.</a:t>
          </a:r>
          <a:endParaRPr lang="uk-UA" sz="2100" b="1" kern="1200" dirty="0"/>
        </a:p>
      </dsp:txBody>
      <dsp:txXfrm>
        <a:off x="981399" y="1856074"/>
        <a:ext cx="5643940" cy="928037"/>
      </dsp:txXfrm>
    </dsp:sp>
    <dsp:sp modelId="{3BDB8CD8-34FC-4DA3-BC74-22B7F8C25137}">
      <dsp:nvSpPr>
        <dsp:cNvPr id="0" name=""/>
        <dsp:cNvSpPr/>
      </dsp:nvSpPr>
      <dsp:spPr>
        <a:xfrm>
          <a:off x="401376" y="1740070"/>
          <a:ext cx="1160046" cy="11600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A9E8A1-EEFE-4FC5-83E5-037881B83CD5}">
      <dsp:nvSpPr>
        <dsp:cNvPr id="0" name=""/>
        <dsp:cNvSpPr/>
      </dsp:nvSpPr>
      <dsp:spPr>
        <a:xfrm>
          <a:off x="644057" y="3248130"/>
          <a:ext cx="5981282" cy="9280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30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Передаю </a:t>
          </a:r>
          <a:r>
            <a:rPr lang="ru-RU" sz="2300" b="1" kern="1200" dirty="0" err="1" smtClean="0"/>
            <a:t>команді</a:t>
          </a:r>
          <a:r>
            <a:rPr lang="ru-RU" sz="2300" b="1" kern="1200" dirty="0" smtClean="0"/>
            <a:t> </a:t>
          </a:r>
          <a:r>
            <a:rPr lang="ru-RU" sz="2300" b="1" kern="1200" dirty="0" err="1" smtClean="0"/>
            <a:t>важливу</a:t>
          </a:r>
          <a:r>
            <a:rPr lang="ru-RU" sz="2300" b="1" kern="1200" dirty="0" smtClean="0"/>
            <a:t> </a:t>
          </a:r>
          <a:r>
            <a:rPr lang="ru-RU" sz="2300" b="1" kern="1200" dirty="0" err="1" smtClean="0"/>
            <a:t>інформацію</a:t>
          </a:r>
          <a:r>
            <a:rPr lang="ru-RU" sz="2300" b="1" kern="1200" dirty="0" smtClean="0"/>
            <a:t> про потреби, </a:t>
          </a:r>
          <a:r>
            <a:rPr lang="ru-RU" sz="2300" b="1" kern="1200" dirty="0" err="1" smtClean="0"/>
            <a:t>успіхи</a:t>
          </a:r>
          <a:r>
            <a:rPr lang="ru-RU" sz="2300" b="1" kern="1200" dirty="0" smtClean="0"/>
            <a:t> та </a:t>
          </a:r>
          <a:r>
            <a:rPr lang="ru-RU" sz="2300" b="1" kern="1200" dirty="0" err="1" smtClean="0"/>
            <a:t>труднощі</a:t>
          </a:r>
          <a:r>
            <a:rPr lang="ru-RU" sz="2300" b="1" kern="1200" dirty="0" smtClean="0"/>
            <a:t> </a:t>
          </a:r>
          <a:r>
            <a:rPr lang="ru-RU" sz="2300" b="1" kern="1200" dirty="0" err="1" smtClean="0"/>
            <a:t>дитини</a:t>
          </a:r>
          <a:r>
            <a:rPr lang="ru-RU" sz="2300" b="1" kern="1200" dirty="0" smtClean="0"/>
            <a:t>.   </a:t>
          </a:r>
          <a:endParaRPr lang="uk-UA" sz="2300" b="1" kern="1200" dirty="0"/>
        </a:p>
      </dsp:txBody>
      <dsp:txXfrm>
        <a:off x="644057" y="3248130"/>
        <a:ext cx="5981282" cy="928037"/>
      </dsp:txXfrm>
    </dsp:sp>
    <dsp:sp modelId="{00B57B0A-BF81-457A-BCE4-87CD854AD7BF}">
      <dsp:nvSpPr>
        <dsp:cNvPr id="0" name=""/>
        <dsp:cNvSpPr/>
      </dsp:nvSpPr>
      <dsp:spPr>
        <a:xfrm>
          <a:off x="64034" y="3132126"/>
          <a:ext cx="1160046" cy="1160046"/>
        </a:xfrm>
        <a:prstGeom prst="ellipse">
          <a:avLst/>
        </a:prstGeom>
        <a:solidFill>
          <a:srgbClr val="FF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6F7061C1-FAEE-4CCD-A568-AD304A802CBD}" type="datetimeFigureOut">
              <a:rPr lang="uk-UA" smtClean="0"/>
              <a:pPr/>
              <a:t>10.03.2026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8925" y="750888"/>
            <a:ext cx="631031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FC04B45C-6F6E-4830-9AA2-E74CB59A1A30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2769963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88925" y="750888"/>
            <a:ext cx="6310313" cy="37576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4B45C-6F6E-4830-9AA2-E74CB59A1A30}" type="slidenum">
              <a:rPr lang="uk-UA" smtClean="0"/>
              <a:pPr/>
              <a:t>5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675553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88925" y="750888"/>
            <a:ext cx="6310313" cy="37576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F0D102-11C1-4A77-A619-3619BBDD4689}" type="slidenum">
              <a:rPr lang="uk-UA" smtClean="0"/>
              <a:pPr/>
              <a:t>8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077002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88925" y="750888"/>
            <a:ext cx="6310313" cy="37576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F0D102-11C1-4A77-A619-3619BBDD4689}" type="slidenum">
              <a:rPr lang="uk-UA" smtClean="0"/>
              <a:pPr/>
              <a:t>9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077002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4157" y="2130427"/>
            <a:ext cx="9793764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28311" y="3886200"/>
            <a:ext cx="8065453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353505" y="274640"/>
            <a:ext cx="2592467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76104" y="274640"/>
            <a:ext cx="7585366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0165" y="4406902"/>
            <a:ext cx="9793764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0165" y="2906713"/>
            <a:ext cx="9793764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76104" y="1600202"/>
            <a:ext cx="508891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857055" y="1600202"/>
            <a:ext cx="508891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104" y="1535113"/>
            <a:ext cx="5090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76104" y="2174875"/>
            <a:ext cx="5090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53055" y="1535113"/>
            <a:ext cx="5092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853055" y="2174875"/>
            <a:ext cx="5092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4" y="273050"/>
            <a:ext cx="37906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04811" y="273052"/>
            <a:ext cx="644116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6104" y="1435102"/>
            <a:ext cx="37906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8407" y="4800600"/>
            <a:ext cx="691324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58407" y="612775"/>
            <a:ext cx="691324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58407" y="5367338"/>
            <a:ext cx="691324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4" y="274638"/>
            <a:ext cx="103698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104" y="1600202"/>
            <a:ext cx="1036986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76104" y="6356352"/>
            <a:ext cx="2688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10.03.2026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36709" y="6356352"/>
            <a:ext cx="3648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57488" y="6356352"/>
            <a:ext cx="2688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microsoft.com/office/2007/relationships/hdphoto" Target="../media/hdphoto7.wdp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2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11" Type="http://schemas.microsoft.com/office/2007/relationships/hdphoto" Target="../media/hdphoto9.wdp"/><Relationship Id="rId5" Type="http://schemas.openxmlformats.org/officeDocument/2006/relationships/diagramData" Target="../diagrams/data1.xml"/><Relationship Id="rId10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microsoft.com/office/2007/relationships/diagramDrawing" Target="../diagrams/drawing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6.png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microsoft.com/office/2007/relationships/hdphoto" Target="../media/hdphoto11.wdp"/><Relationship Id="rId10" Type="http://schemas.openxmlformats.org/officeDocument/2006/relationships/image" Target="../media/image41.jpeg"/><Relationship Id="rId9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image" Target="../media/image1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588"/>
          <a:stretch/>
        </p:blipFill>
        <p:spPr bwMode="auto">
          <a:xfrm>
            <a:off x="1485" y="-30584"/>
            <a:ext cx="11573459" cy="6888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71054" y="672364"/>
            <a:ext cx="6657653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+mj-lt"/>
              </a:rPr>
              <a:t>Портфоліо</a:t>
            </a:r>
            <a:endParaRPr lang="uk-UA" sz="8800" b="1" dirty="0" smtClean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glow rad="127000">
                  <a:schemeClr val="bg1"/>
                </a:glow>
              </a:effectLst>
              <a:latin typeface="+mj-lt"/>
            </a:endParaRPr>
          </a:p>
          <a:p>
            <a:pPr algn="ctr"/>
            <a:r>
              <a:rPr lang="uk-UA" sz="8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+mj-lt"/>
              </a:rPr>
              <a:t>асистента </a:t>
            </a:r>
          </a:p>
          <a:p>
            <a:pPr algn="ctr"/>
            <a:r>
              <a:rPr lang="uk-UA" sz="8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+mj-lt"/>
              </a:rPr>
              <a:t>вчителя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307975" y="593484"/>
            <a:ext cx="5170779" cy="4995755"/>
            <a:chOff x="7976236" y="3561183"/>
            <a:chExt cx="3150097" cy="2100065"/>
          </a:xfrm>
        </p:grpSpPr>
        <p:pic>
          <p:nvPicPr>
            <p:cNvPr id="16" name="Picture 5" descr="C:\Users\Lenovo-PC-1\Downloads\pngwing.com (5)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6236" y="3561183"/>
              <a:ext cx="3150097" cy="210006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Прямоугольник 16"/>
            <p:cNvSpPr/>
            <p:nvPr/>
          </p:nvSpPr>
          <p:spPr>
            <a:xfrm>
              <a:off x="8074922" y="3628559"/>
              <a:ext cx="2920825" cy="196259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8" name="AutoShape 6" descr="&quot;Створи плоску (flat-style) яскраву цифрову ілюстрацію в сучасному освітньому стилі. М’які кольори, чисті лінії, мінімалістичний дизайн, Стиль – векторна графіка, ілюстрація має бути теплою, позитивною та професійною. фон білий. Висока роздільна здатність.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9703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9961" b="91699" l="4004" r="94727">
                        <a14:foregroundMark x1="28906" y1="52051" x2="28906" y2="52051"/>
                        <a14:foregroundMark x1="24023" y1="54785" x2="24023" y2="54785"/>
                        <a14:foregroundMark x1="74414" y1="51758" x2="74414" y2="51758"/>
                        <a14:foregroundMark x1="66699" y1="51758" x2="66699" y2="51758"/>
                        <a14:backgroundMark x1="21387" y1="19727" x2="21387" y2="19727"/>
                        <a14:backgroundMark x1="65137" y1="14648" x2="65137" y2="14648"/>
                        <a14:backgroundMark x1="45117" y1="25098" x2="45117" y2="25098"/>
                        <a14:backgroundMark x1="15234" y1="35352" x2="15234" y2="35352"/>
                        <a14:backgroundMark x1="16211" y1="37012" x2="16211" y2="37012"/>
                        <a14:backgroundMark x1="30176" y1="33984" x2="30176" y2="33984"/>
                        <a14:backgroundMark x1="25098" y1="32227" x2="25098" y2="32227"/>
                        <a14:backgroundMark x1="60449" y1="21777" x2="60449" y2="21777"/>
                        <a14:backgroundMark x1="60059" y1="26465" x2="60059" y2="26465"/>
                        <a14:backgroundMark x1="55664" y1="28906" x2="55664" y2="28906"/>
                        <a14:backgroundMark x1="77734" y1="24805" x2="77734" y2="24805"/>
                        <a14:backgroundMark x1="72266" y1="24414" x2="72266" y2="24414"/>
                        <a14:backgroundMark x1="86230" y1="38770" x2="86230" y2="38770"/>
                        <a14:backgroundMark x1="77734" y1="37695" x2="77734" y2="37695"/>
                        <a14:backgroundMark x1="83203" y1="56348" x2="83203" y2="56348"/>
                        <a14:backgroundMark x1="81445" y1="45215" x2="81445" y2="45215"/>
                        <a14:backgroundMark x1="82129" y1="39453" x2="82129" y2="39453"/>
                        <a14:backgroundMark x1="51855" y1="19629" x2="51855" y2="19629"/>
                        <a14:backgroundMark x1="47363" y1="30078" x2="47363" y2="30078"/>
                        <a14:backgroundMark x1="50781" y1="27051" x2="50781" y2="27051"/>
                        <a14:backgroundMark x1="52539" y1="21973" x2="52539" y2="21973"/>
                        <a14:backgroundMark x1="49121" y1="19629" x2="49121" y2="19629"/>
                        <a14:backgroundMark x1="55566" y1="31445" x2="55566" y2="31445"/>
                        <a14:backgroundMark x1="46094" y1="31152" x2="46094" y2="31152"/>
                        <a14:backgroundMark x1="37207" y1="27441" x2="37207" y2="27441"/>
                        <a14:backgroundMark x1="32813" y1="22949" x2="32813" y2="22949"/>
                        <a14:backgroundMark x1="16797" y1="31152" x2="16797" y2="31152"/>
                        <a14:backgroundMark x1="35156" y1="31445" x2="35156" y2="31445"/>
                        <a14:backgroundMark x1="77344" y1="29785" x2="77344" y2="29785"/>
                        <a14:backgroundMark x1="72852" y1="34570" x2="72852" y2="34570"/>
                        <a14:backgroundMark x1="65430" y1="35547" x2="65430" y2="35547"/>
                        <a14:backgroundMark x1="61719" y1="27051" x2="61719" y2="27051"/>
                        <a14:backgroundMark x1="34863" y1="40332" x2="34863" y2="40332"/>
                        <a14:backgroundMark x1="11035" y1="37598" x2="11035" y2="37598"/>
                        <a14:backgroundMark x1="26660" y1="20898" x2="26660" y2="20898"/>
                        <a14:backgroundMark x1="38574" y1="21289" x2="38574" y2="21289"/>
                        <a14:backgroundMark x1="35840" y1="19629" x2="35840" y2="19629"/>
                        <a14:backgroundMark x1="29395" y1="19922" x2="29395" y2="19922"/>
                        <a14:backgroundMark x1="45410" y1="17188" x2="45410" y2="17188"/>
                        <a14:backgroundMark x1="62695" y1="18555" x2="62695" y2="18555"/>
                        <a14:backgroundMark x1="55566" y1="24316" x2="55566" y2="24316"/>
                        <a14:backgroundMark x1="14453" y1="59375" x2="14453" y2="59375"/>
                        <a14:backgroundMark x1="18848" y1="46387" x2="18848" y2="46387"/>
                        <a14:backgroundMark x1="18848" y1="41992" x2="18848" y2="41992"/>
                        <a14:backgroundMark x1="70508" y1="31836" x2="70508" y2="31836"/>
                        <a14:backgroundMark x1="81348" y1="27734" x2="81348" y2="27734"/>
                        <a14:backgroundMark x1="78711" y1="51172" x2="78711" y2="51172"/>
                        <a14:backgroundMark x1="83789" y1="61328" x2="83789" y2="61328"/>
                        <a14:backgroundMark x1="79688" y1="60059" x2="79688" y2="60059"/>
                        <a14:backgroundMark x1="83789" y1="46777" x2="83789" y2="46777"/>
                        <a14:backgroundMark x1="64746" y1="40625" x2="64746" y2="40625"/>
                        <a14:backgroundMark x1="47754" y1="37598" x2="47754" y2="37598"/>
                        <a14:backgroundMark x1="41309" y1="28418" x2="41309" y2="28418"/>
                        <a14:backgroundMark x1="38281" y1="35938" x2="38281" y2="35938"/>
                        <a14:backgroundMark x1="19531" y1="49512" x2="19531" y2="49512"/>
                        <a14:backgroundMark x1="29102" y1="47461" x2="29102" y2="47461"/>
                        <a14:backgroundMark x1="22949" y1="47754" x2="22949" y2="47754"/>
                        <a14:backgroundMark x1="68457" y1="47461" x2="68457" y2="47461"/>
                        <a14:backgroundMark x1="72559" y1="47754" x2="72559" y2="47754"/>
                        <a14:backgroundMark x1="74609" y1="44727" x2="74609" y2="44727"/>
                        <a14:backgroundMark x1="31445" y1="45313" x2="31445" y2="45313"/>
                        <a14:backgroundMark x1="31641" y1="47754" x2="31641" y2="47754"/>
                        <a14:backgroundMark x1="31445" y1="51172" x2="31445" y2="51172"/>
                        <a14:backgroundMark x1="31250" y1="53516" x2="31250" y2="53516"/>
                        <a14:backgroundMark x1="27246" y1="49414" x2="27246" y2="49414"/>
                        <a14:backgroundMark x1="26758" y1="46582" x2="26758" y2="46582"/>
                        <a14:backgroundMark x1="30469" y1="43848" x2="30469" y2="43848"/>
                        <a14:backgroundMark x1="32715" y1="43848" x2="32715" y2="43848"/>
                        <a14:backgroundMark x1="66602" y1="45801" x2="66602" y2="45801"/>
                        <a14:backgroundMark x1="66895" y1="44434" x2="66895" y2="44434"/>
                        <a14:backgroundMark x1="66602" y1="49414" x2="66602" y2="49414"/>
                        <a14:backgroundMark x1="69043" y1="48730" x2="69043" y2="48730"/>
                        <a14:backgroundMark x1="70703" y1="51563" x2="70703" y2="51563"/>
                        <a14:backgroundMark x1="65332" y1="43848" x2="65332" y2="43848"/>
                        <a14:backgroundMark x1="52734" y1="43652" x2="52734" y2="43652"/>
                        <a14:backgroundMark x1="20508" y1="55176" x2="20508" y2="55176"/>
                        <a14:backgroundMark x1="20801" y1="57813" x2="20801" y2="57813"/>
                        <a14:backgroundMark x1="23340" y1="58887" x2="23340" y2="58887"/>
                        <a14:backgroundMark x1="24609" y1="61914" x2="24609" y2="61914"/>
                        <a14:backgroundMark x1="24414" y1="63574" x2="24414" y2="63574"/>
                        <a14:backgroundMark x1="17969" y1="62109" x2="17969" y2="621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3366"/>
          <a:stretch/>
        </p:blipFill>
        <p:spPr bwMode="auto">
          <a:xfrm>
            <a:off x="6088801" y="4581127"/>
            <a:ext cx="5449334" cy="3086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IMG_20250411_10461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0437" y="188640"/>
            <a:ext cx="4968552" cy="60486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47213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588"/>
          <a:stretch/>
        </p:blipFill>
        <p:spPr bwMode="auto">
          <a:xfrm>
            <a:off x="15206" y="-33423"/>
            <a:ext cx="115220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91484" y="-24011"/>
            <a:ext cx="97486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 smtClean="0">
                <a:effectLst>
                  <a:glow rad="127000">
                    <a:schemeClr val="bg1"/>
                  </a:glow>
                </a:effectLst>
                <a:latin typeface="+mj-lt"/>
              </a:rPr>
              <a:t>Допомога під час уроку</a:t>
            </a:r>
            <a:endParaRPr lang="uk-UA" sz="5400" b="1" dirty="0">
              <a:effectLst>
                <a:glow rad="127000">
                  <a:schemeClr val="bg1"/>
                </a:glow>
              </a:effectLst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6825" y="797510"/>
            <a:ext cx="10776819" cy="830997"/>
          </a:xfrm>
          <a:prstGeom prst="rect">
            <a:avLst/>
          </a:prstGeom>
          <a:solidFill>
            <a:srgbClr val="FFFFFF">
              <a:alpha val="87843"/>
            </a:srgbClr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uk-UA" sz="2400" b="1" dirty="0"/>
              <a:t>Надання допомоги учню</a:t>
            </a:r>
            <a:r>
              <a:rPr lang="uk-UA" sz="2400" dirty="0"/>
              <a:t> здійснюється відповідно до його індивідуальних освітніх потреб та рекомендацій команди психолого-педагогічного супроводу.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84582" y="1907624"/>
            <a:ext cx="2363602" cy="2355413"/>
          </a:xfrm>
          <a:prstGeom prst="roundRect">
            <a:avLst>
              <a:gd name="adj" fmla="val 8971"/>
            </a:avLst>
          </a:prstGeom>
          <a:solidFill>
            <a:srgbClr val="FFFFFF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dirty="0" smtClean="0"/>
              <a:t>- Надаю підтримку у виконанні навчальних завдань (за потреби адаптуючи чи модифікуючи)</a:t>
            </a:r>
            <a:endParaRPr lang="uk-UA" sz="20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790766" y="1890360"/>
            <a:ext cx="1944216" cy="2333685"/>
          </a:xfrm>
          <a:prstGeom prst="roundRect">
            <a:avLst>
              <a:gd name="adj" fmla="val 8663"/>
            </a:avLst>
          </a:prstGeom>
          <a:solidFill>
            <a:srgbClr val="FFFFFF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dirty="0" smtClean="0"/>
              <a:t>- допомагаю </a:t>
            </a:r>
            <a:r>
              <a:rPr lang="uk-UA" sz="2000" dirty="0"/>
              <a:t>організувати робоче місце та дотримуватися режиму </a:t>
            </a:r>
            <a:r>
              <a:rPr lang="uk-UA" sz="2000" dirty="0" smtClean="0"/>
              <a:t>роботи;</a:t>
            </a:r>
            <a:endParaRPr lang="uk-UA" sz="20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745723" y="1890360"/>
            <a:ext cx="3631938" cy="1725870"/>
          </a:xfrm>
          <a:prstGeom prst="roundRect">
            <a:avLst>
              <a:gd name="adj" fmla="val 9957"/>
            </a:avLst>
          </a:prstGeom>
          <a:solidFill>
            <a:srgbClr val="FFFFFF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dirty="0" smtClean="0"/>
              <a:t>- сприяю </a:t>
            </a:r>
            <a:r>
              <a:rPr lang="uk-UA" sz="2000" dirty="0"/>
              <a:t>формуванню навичок самостійності, розвитку пізнавальної діяльності, комунікації та соціальної взаємодії</a:t>
            </a:r>
            <a:r>
              <a:rPr lang="uk-UA" sz="2000" dirty="0" smtClean="0"/>
              <a:t>.</a:t>
            </a:r>
            <a:endParaRPr lang="uk-UA" sz="20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824932" y="1890360"/>
            <a:ext cx="2808313" cy="2355413"/>
          </a:xfrm>
          <a:prstGeom prst="roundRect">
            <a:avLst>
              <a:gd name="adj" fmla="val 8565"/>
            </a:avLst>
          </a:prstGeom>
          <a:solidFill>
            <a:srgbClr val="FFFFFF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dirty="0" smtClean="0"/>
              <a:t>- створюю </a:t>
            </a:r>
            <a:r>
              <a:rPr lang="uk-UA" sz="2000" dirty="0"/>
              <a:t>умови для психологічного комфорту, впевненості в собі та безпечної участі дитини в освітньому </a:t>
            </a:r>
            <a:r>
              <a:rPr lang="uk-UA" sz="2000" dirty="0" smtClean="0"/>
              <a:t>середовищі;</a:t>
            </a:r>
            <a:endParaRPr lang="uk-UA" sz="2000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891972" y="4627484"/>
            <a:ext cx="2969377" cy="1944216"/>
            <a:chOff x="7976236" y="3561183"/>
            <a:chExt cx="3150097" cy="2100065"/>
          </a:xfrm>
        </p:grpSpPr>
        <p:pic>
          <p:nvPicPr>
            <p:cNvPr id="12" name="Picture 5" descr="C:\Users\Lenovo-PC-1\Downloads\pngwing.com (5)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6236" y="3561183"/>
              <a:ext cx="3150097" cy="210006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Прямоугольник 12"/>
            <p:cNvSpPr/>
            <p:nvPr/>
          </p:nvSpPr>
          <p:spPr>
            <a:xfrm>
              <a:off x="8137301" y="3717032"/>
              <a:ext cx="2808312" cy="18002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4443379" y="4627484"/>
            <a:ext cx="2969377" cy="1944216"/>
            <a:chOff x="7976236" y="3561183"/>
            <a:chExt cx="3150097" cy="2100065"/>
          </a:xfrm>
        </p:grpSpPr>
        <p:pic>
          <p:nvPicPr>
            <p:cNvPr id="15" name="Picture 5" descr="C:\Users\Lenovo-PC-1\Downloads\pngwing.com (5)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6236" y="3561183"/>
              <a:ext cx="3150097" cy="210006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Прямоугольник 15"/>
            <p:cNvSpPr/>
            <p:nvPr/>
          </p:nvSpPr>
          <p:spPr>
            <a:xfrm>
              <a:off x="8137301" y="3717032"/>
              <a:ext cx="2808312" cy="18002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0" name="Group 44"/>
          <p:cNvGrpSpPr>
            <a:grpSpLocks/>
          </p:cNvGrpSpPr>
          <p:nvPr/>
        </p:nvGrpSpPr>
        <p:grpSpPr bwMode="auto">
          <a:xfrm>
            <a:off x="250747" y="1706063"/>
            <a:ext cx="412155" cy="403121"/>
            <a:chOff x="384" y="1776"/>
            <a:chExt cx="1488" cy="1488"/>
          </a:xfrm>
          <a:solidFill>
            <a:schemeClr val="accent1">
              <a:lumMod val="75000"/>
            </a:schemeClr>
          </a:solidFill>
        </p:grpSpPr>
        <p:sp>
          <p:nvSpPr>
            <p:cNvPr id="21" name="Oval 45"/>
            <p:cNvSpPr>
              <a:spLocks noChangeArrowheads="1"/>
            </p:cNvSpPr>
            <p:nvPr/>
          </p:nvSpPr>
          <p:spPr bwMode="gray">
            <a:xfrm>
              <a:off x="384" y="1776"/>
              <a:ext cx="1488" cy="1488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  <a:round/>
              <a:headEnd/>
              <a:tailEnd/>
            </a:ln>
            <a:effectLst>
              <a:outerShdw dist="50800" dir="54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2" name="Oval 46"/>
            <p:cNvSpPr>
              <a:spLocks noChangeArrowheads="1"/>
            </p:cNvSpPr>
            <p:nvPr/>
          </p:nvSpPr>
          <p:spPr bwMode="gray">
            <a:xfrm>
              <a:off x="407" y="1799"/>
              <a:ext cx="1434" cy="1434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</p:grpSp>
      <p:sp>
        <p:nvSpPr>
          <p:cNvPr id="24" name="Oval 46"/>
          <p:cNvSpPr>
            <a:spLocks noChangeArrowheads="1"/>
          </p:cNvSpPr>
          <p:nvPr/>
        </p:nvSpPr>
        <p:spPr bwMode="gray">
          <a:xfrm>
            <a:off x="2771853" y="1748812"/>
            <a:ext cx="397198" cy="388492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57150">
            <a:solidFill>
              <a:schemeClr val="bg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25" name="Oval 46"/>
          <p:cNvSpPr>
            <a:spLocks noChangeArrowheads="1"/>
          </p:cNvSpPr>
          <p:nvPr/>
        </p:nvSpPr>
        <p:spPr bwMode="gray">
          <a:xfrm>
            <a:off x="4824932" y="1713378"/>
            <a:ext cx="397198" cy="388492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57150">
            <a:solidFill>
              <a:schemeClr val="bg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26" name="Oval 46"/>
          <p:cNvSpPr>
            <a:spLocks noChangeArrowheads="1"/>
          </p:cNvSpPr>
          <p:nvPr/>
        </p:nvSpPr>
        <p:spPr bwMode="gray">
          <a:xfrm>
            <a:off x="7745723" y="1753512"/>
            <a:ext cx="397198" cy="388492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57150">
            <a:solidFill>
              <a:schemeClr val="bg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27" name="AutoShape 3" descr="&quot;Створи плоску (flat-style) яскраву цифрову ілюстрацію в сучасному освітньому стилі. М’які кольори, чисті лінії, мінімалістичний дизайн, вчитель і дитина інвалід та прості форми. Додай елементи  інклюзивної освіти / роботи асистента в класі (вчитель сидить біля дитини &#10;). Стиль – векторна графіка, ілюстрація має бути теплою, позитивною та професійною. фон білий. Висока роздільна здатність.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FFF"/>
              </a:clrFrom>
              <a:clrTo>
                <a:srgbClr val="FDFFFF">
                  <a:alpha val="0"/>
                </a:srgbClr>
              </a:clrTo>
            </a:clrChange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9961" b="89844" l="3809" r="94922">
                        <a14:foregroundMark x1="50391" y1="29102" x2="50391" y2="29102"/>
                        <a14:foregroundMark x1="51367" y1="23242" x2="51367" y2="23242"/>
                        <a14:foregroundMark x1="48340" y1="20801" x2="48340" y2="20801"/>
                        <a14:foregroundMark x1="46582" y1="19824" x2="46582" y2="19824"/>
                        <a14:foregroundMark x1="72363" y1="45605" x2="72363" y2="45605"/>
                        <a14:foregroundMark x1="82422" y1="64160" x2="82422" y2="64160"/>
                        <a14:foregroundMark x1="82617" y1="66992" x2="82617" y2="66992"/>
                        <a14:foregroundMark x1="87891" y1="66992" x2="87891" y2="66992"/>
                        <a14:foregroundMark x1="75195" y1="68359" x2="75195" y2="68359"/>
                        <a14:foregroundMark x1="71582" y1="77051" x2="71582" y2="77051"/>
                        <a14:foregroundMark x1="82617" y1="85449" x2="82617" y2="85449"/>
                        <a14:foregroundMark x1="85840" y1="84473" x2="85840" y2="84473"/>
                        <a14:foregroundMark x1="84863" y1="79199" x2="84863" y2="79199"/>
                        <a14:foregroundMark x1="86914" y1="77051" x2="86914" y2="77051"/>
                        <a14:foregroundMark x1="92090" y1="82715" x2="92090" y2="82715"/>
                        <a14:foregroundMark x1="90137" y1="76855" x2="90137" y2="76855"/>
                        <a14:foregroundMark x1="92969" y1="76172" x2="92969" y2="76172"/>
                        <a14:foregroundMark x1="86719" y1="74609" x2="86719" y2="74609"/>
                        <a14:foregroundMark x1="86719" y1="19141" x2="86719" y2="19141"/>
                        <a14:foregroundMark x1="86914" y1="15332" x2="86914" y2="15332"/>
                        <a14:foregroundMark x1="85059" y1="15527" x2="85059" y2="15527"/>
                        <a14:foregroundMark x1="57813" y1="40332" x2="57813" y2="40332"/>
                        <a14:foregroundMark x1="56445" y1="40918" x2="56445" y2="40918"/>
                        <a14:foregroundMark x1="7031" y1="35059" x2="7031" y2="35059"/>
                        <a14:foregroundMark x1="11719" y1="74414" x2="11719" y2="74414"/>
                        <a14:foregroundMark x1="47754" y1="86523" x2="47754" y2="86523"/>
                        <a14:foregroundMark x1="27246" y1="52441" x2="27246" y2="52441"/>
                        <a14:foregroundMark x1="31445" y1="60059" x2="31445" y2="60059"/>
                        <a14:foregroundMark x1="56055" y1="66699" x2="56055" y2="66699"/>
                        <a14:foregroundMark x1="48145" y1="66699" x2="48145" y2="66699"/>
                        <a14:foregroundMark x1="49023" y1="62109" x2="49023" y2="62109"/>
                        <a14:foregroundMark x1="86523" y1="40527" x2="86523" y2="405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066" y="3085330"/>
            <a:ext cx="3964009" cy="3964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22" descr="IMG_20251120_10191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80517" y="4653136"/>
            <a:ext cx="2641428" cy="1844824"/>
          </a:xfrm>
          <a:prstGeom prst="rect">
            <a:avLst/>
          </a:prstGeom>
        </p:spPr>
      </p:pic>
      <p:pic>
        <p:nvPicPr>
          <p:cNvPr id="28" name="Рисунок 27" descr="зображення_viber_2023-09-19_12-28-16-56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64893" y="4581128"/>
            <a:ext cx="2952328" cy="21216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3839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588"/>
          <a:stretch/>
        </p:blipFill>
        <p:spPr bwMode="auto">
          <a:xfrm>
            <a:off x="15206" y="-33424"/>
            <a:ext cx="11522075" cy="6891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86468" y="-52044"/>
            <a:ext cx="97486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 smtClean="0">
                <a:effectLst>
                  <a:glow rad="127000">
                    <a:schemeClr val="bg1"/>
                  </a:glow>
                </a:effectLst>
                <a:latin typeface="+mj-lt"/>
              </a:rPr>
              <a:t>СУПРОВІД  ДІТЕЙ </a:t>
            </a:r>
            <a:endParaRPr lang="uk-UA" sz="5400" b="1" dirty="0">
              <a:effectLst>
                <a:glow rad="127000">
                  <a:schemeClr val="bg1"/>
                </a:glow>
              </a:effectLst>
              <a:latin typeface="+mj-lt"/>
            </a:endParaRPr>
          </a:p>
        </p:txBody>
      </p:sp>
      <p:sp>
        <p:nvSpPr>
          <p:cNvPr id="18" name="Выноска со стрелкой вниз 17"/>
          <p:cNvSpPr/>
          <p:nvPr/>
        </p:nvSpPr>
        <p:spPr>
          <a:xfrm>
            <a:off x="646900" y="871286"/>
            <a:ext cx="10258685" cy="1273016"/>
          </a:xfrm>
          <a:prstGeom prst="downArrowCallout">
            <a:avLst>
              <a:gd name="adj1" fmla="val 25000"/>
              <a:gd name="adj2" fmla="val 48508"/>
              <a:gd name="adj3" fmla="val 25000"/>
              <a:gd name="adj4" fmla="val 64977"/>
            </a:avLst>
          </a:prstGeom>
          <a:solidFill>
            <a:srgbClr val="F8FDB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400" dirty="0"/>
              <a:t>Асистент вчителя забезпечує безпечне та комфортне перебування дитини з ООП під час перерв і виховних заходів.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0236" y="2210774"/>
            <a:ext cx="2007657" cy="13280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Допомагаю</a:t>
            </a:r>
            <a:r>
              <a:rPr lang="ru-RU" dirty="0" smtClean="0"/>
              <a:t> </a:t>
            </a:r>
            <a:r>
              <a:rPr lang="ru-RU" dirty="0" err="1"/>
              <a:t>учню</a:t>
            </a:r>
            <a:r>
              <a:rPr lang="ru-RU" dirty="0"/>
              <a:t> </a:t>
            </a:r>
            <a:r>
              <a:rPr lang="ru-RU" dirty="0" err="1"/>
              <a:t>орієнтуватися</a:t>
            </a:r>
            <a:r>
              <a:rPr lang="ru-RU" dirty="0"/>
              <a:t> у </a:t>
            </a:r>
            <a:r>
              <a:rPr lang="ru-RU" dirty="0" err="1"/>
              <a:t>шкільному</a:t>
            </a:r>
            <a:r>
              <a:rPr lang="ru-RU" dirty="0"/>
              <a:t> </a:t>
            </a:r>
            <a:r>
              <a:rPr lang="ru-RU" dirty="0" err="1" smtClean="0"/>
              <a:t>просторі</a:t>
            </a:r>
            <a:endParaRPr lang="uk-UA" dirty="0"/>
          </a:p>
        </p:txBody>
      </p:sp>
      <p:sp>
        <p:nvSpPr>
          <p:cNvPr id="20" name="TextBox 19"/>
          <p:cNvSpPr txBox="1"/>
          <p:nvPr/>
        </p:nvSpPr>
        <p:spPr>
          <a:xfrm>
            <a:off x="9361437" y="2180306"/>
            <a:ext cx="2080618" cy="1281589"/>
          </a:xfrm>
          <a:prstGeom prst="roundRect">
            <a:avLst>
              <a:gd name="adj" fmla="val 11013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Контролюю</a:t>
            </a:r>
            <a:r>
              <a:rPr lang="ru-RU" dirty="0" smtClean="0"/>
              <a:t> </a:t>
            </a:r>
            <a:r>
              <a:rPr lang="ru-RU" dirty="0" err="1" smtClean="0"/>
              <a:t>дотримання</a:t>
            </a:r>
            <a:r>
              <a:rPr lang="ru-RU" dirty="0" smtClean="0"/>
              <a:t> </a:t>
            </a:r>
            <a:r>
              <a:rPr lang="ru-RU" dirty="0"/>
              <a:t>режиму та правил </a:t>
            </a:r>
            <a:r>
              <a:rPr lang="ru-RU" dirty="0" err="1" smtClean="0"/>
              <a:t>поведінки</a:t>
            </a:r>
            <a:r>
              <a:rPr lang="ru-RU" dirty="0" smtClean="0"/>
              <a:t> </a:t>
            </a:r>
            <a:endParaRPr lang="uk-UA" dirty="0"/>
          </a:p>
        </p:txBody>
      </p:sp>
      <p:sp>
        <p:nvSpPr>
          <p:cNvPr id="21" name="TextBox 20"/>
          <p:cNvSpPr txBox="1"/>
          <p:nvPr/>
        </p:nvSpPr>
        <p:spPr>
          <a:xfrm>
            <a:off x="2284146" y="2210774"/>
            <a:ext cx="2329111" cy="132802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Попереджаю</a:t>
            </a:r>
            <a:r>
              <a:rPr lang="ru-RU" dirty="0" smtClean="0"/>
              <a:t> </a:t>
            </a:r>
            <a:r>
              <a:rPr lang="ru-RU" dirty="0" err="1" smtClean="0"/>
              <a:t>конфліктні</a:t>
            </a:r>
            <a:r>
              <a:rPr lang="ru-RU" dirty="0" smtClean="0"/>
              <a:t> </a:t>
            </a:r>
            <a:r>
              <a:rPr lang="ru-RU" dirty="0" err="1"/>
              <a:t>ситуації</a:t>
            </a:r>
            <a:r>
              <a:rPr lang="ru-RU" dirty="0"/>
              <a:t> та </a:t>
            </a:r>
            <a:r>
              <a:rPr lang="ru-RU" dirty="0" err="1"/>
              <a:t>сенсорне</a:t>
            </a:r>
            <a:r>
              <a:rPr lang="ru-RU" dirty="0"/>
              <a:t> </a:t>
            </a:r>
            <a:r>
              <a:rPr lang="ru-RU" dirty="0" err="1" smtClean="0"/>
              <a:t>перевантаження</a:t>
            </a:r>
            <a:r>
              <a:rPr lang="ru-RU" dirty="0" smtClean="0"/>
              <a:t>. </a:t>
            </a:r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22" name="TextBox 21"/>
          <p:cNvSpPr txBox="1"/>
          <p:nvPr/>
        </p:nvSpPr>
        <p:spPr>
          <a:xfrm>
            <a:off x="4700606" y="2210774"/>
            <a:ext cx="2264589" cy="1940957"/>
          </a:xfrm>
          <a:prstGeom prst="roundRect">
            <a:avLst>
              <a:gd name="adj" fmla="val 12629"/>
            </a:avLst>
          </a:prstGeom>
          <a:solidFill>
            <a:srgbClr val="CCFFCC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Забезпечую</a:t>
            </a:r>
            <a:endParaRPr lang="ru-RU" dirty="0" smtClean="0"/>
          </a:p>
          <a:p>
            <a:pPr algn="ctr"/>
            <a:r>
              <a:rPr lang="ru-RU" dirty="0" smtClean="0"/>
              <a:t>участь </a:t>
            </a:r>
            <a:r>
              <a:rPr lang="ru-RU" dirty="0" err="1"/>
              <a:t>дитини</a:t>
            </a:r>
            <a:r>
              <a:rPr lang="ru-RU" dirty="0"/>
              <a:t> у </a:t>
            </a:r>
            <a:r>
              <a:rPr lang="ru-RU" dirty="0" err="1"/>
              <a:t>шкільному</a:t>
            </a:r>
            <a:r>
              <a:rPr lang="ru-RU" dirty="0"/>
              <a:t> </a:t>
            </a:r>
            <a:r>
              <a:rPr lang="ru-RU" dirty="0" err="1"/>
              <a:t>житті</a:t>
            </a:r>
            <a:r>
              <a:rPr lang="ru-RU" dirty="0"/>
              <a:t> </a:t>
            </a:r>
            <a:r>
              <a:rPr lang="ru-RU" dirty="0" err="1"/>
              <a:t>відповідно</a:t>
            </a:r>
            <a:r>
              <a:rPr lang="ru-RU" dirty="0"/>
              <a:t> до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можливостей</a:t>
            </a:r>
            <a:r>
              <a:rPr lang="ru-RU" dirty="0"/>
              <a:t> і потреб</a:t>
            </a:r>
            <a:endParaRPr lang="uk-UA" dirty="0"/>
          </a:p>
        </p:txBody>
      </p:sp>
      <p:sp>
        <p:nvSpPr>
          <p:cNvPr id="23" name="TextBox 22"/>
          <p:cNvSpPr txBox="1"/>
          <p:nvPr/>
        </p:nvSpPr>
        <p:spPr>
          <a:xfrm>
            <a:off x="7057181" y="2210774"/>
            <a:ext cx="2257364" cy="1328023"/>
          </a:xfrm>
          <a:prstGeom prst="roundRect">
            <a:avLst>
              <a:gd name="adj" fmla="val 12732"/>
            </a:avLst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Сприяю</a:t>
            </a:r>
            <a:r>
              <a:rPr lang="ru-RU" dirty="0" smtClean="0"/>
              <a:t> </a:t>
            </a:r>
            <a:r>
              <a:rPr lang="ru-RU" dirty="0" err="1"/>
              <a:t>включенню</a:t>
            </a:r>
            <a:r>
              <a:rPr lang="ru-RU" dirty="0"/>
              <a:t> </a:t>
            </a:r>
            <a:r>
              <a:rPr lang="ru-RU" dirty="0" err="1"/>
              <a:t>дитини</a:t>
            </a:r>
            <a:r>
              <a:rPr lang="ru-RU" dirty="0"/>
              <a:t> в </a:t>
            </a:r>
            <a:r>
              <a:rPr lang="ru-RU" dirty="0" err="1"/>
              <a:t>ігри</a:t>
            </a:r>
            <a:r>
              <a:rPr lang="ru-RU" dirty="0"/>
              <a:t>, </a:t>
            </a:r>
            <a:r>
              <a:rPr lang="ru-RU" dirty="0" err="1"/>
              <a:t>спільні</a:t>
            </a:r>
            <a:r>
              <a:rPr lang="ru-RU" dirty="0"/>
              <a:t> </a:t>
            </a:r>
            <a:r>
              <a:rPr lang="ru-RU" dirty="0" err="1"/>
              <a:t>активності</a:t>
            </a:r>
            <a:r>
              <a:rPr lang="ru-RU" dirty="0"/>
              <a:t> та заходи </a:t>
            </a:r>
            <a:r>
              <a:rPr lang="ru-RU" dirty="0" err="1"/>
              <a:t>класу</a:t>
            </a:r>
            <a:r>
              <a:rPr lang="ru-RU" dirty="0"/>
              <a:t>. </a:t>
            </a:r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26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9961" b="89844" l="4590" r="95703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934" y="3412287"/>
            <a:ext cx="4266129" cy="4266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Рисунок 23" descr="зображення_viber_2023-09-25_14-52-23-07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85373" y="3621502"/>
            <a:ext cx="2304256" cy="3080041"/>
          </a:xfrm>
          <a:prstGeom prst="rect">
            <a:avLst/>
          </a:prstGeom>
        </p:spPr>
      </p:pic>
      <p:pic>
        <p:nvPicPr>
          <p:cNvPr id="25" name="Рисунок 24" descr="IMG_20241003_13252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32750" y="3950471"/>
            <a:ext cx="3175653" cy="23762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93683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588"/>
          <a:stretch/>
        </p:blipFill>
        <p:spPr bwMode="auto">
          <a:xfrm>
            <a:off x="15206" y="-33424"/>
            <a:ext cx="11522075" cy="6891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8429" y="-33990"/>
            <a:ext cx="11017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 smtClean="0">
                <a:effectLst>
                  <a:glow rad="127000">
                    <a:schemeClr val="bg1"/>
                  </a:glow>
                </a:effectLst>
                <a:latin typeface="+mj-lt"/>
              </a:rPr>
              <a:t>РОБОТА В КОМАНДІ СУПРОВОДУ</a:t>
            </a:r>
            <a:endParaRPr lang="uk-UA" sz="5400" b="1" dirty="0">
              <a:effectLst>
                <a:glow rad="127000">
                  <a:schemeClr val="bg1"/>
                </a:glow>
              </a:effectLst>
              <a:latin typeface="+mj-lt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8283887" y="1624229"/>
            <a:ext cx="2981702" cy="2016224"/>
            <a:chOff x="7976236" y="3561183"/>
            <a:chExt cx="3150097" cy="2100065"/>
          </a:xfrm>
        </p:grpSpPr>
        <p:pic>
          <p:nvPicPr>
            <p:cNvPr id="9" name="Picture 5" descr="C:\Users\Lenovo-PC-1\Downloads\pngwing.com (5)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6236" y="3561183"/>
              <a:ext cx="3150097" cy="210006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Прямоугольник 9"/>
            <p:cNvSpPr/>
            <p:nvPr/>
          </p:nvSpPr>
          <p:spPr>
            <a:xfrm>
              <a:off x="8137301" y="3717032"/>
              <a:ext cx="2808312" cy="18002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9709" y="-622358"/>
            <a:ext cx="1612109" cy="86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253543" y="889340"/>
            <a:ext cx="1105211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400" dirty="0"/>
              <a:t>Асистент вчителя працює у тісній взаємодії </a:t>
            </a:r>
            <a:r>
              <a:rPr lang="uk-UA" sz="2400" dirty="0" smtClean="0"/>
              <a:t>з іншими членами команди супроводу.    </a:t>
            </a: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="" xmlns:p14="http://schemas.microsoft.com/office/powerpoint/2010/main" val="245473731"/>
              </p:ext>
            </p:extLst>
          </p:nvPr>
        </p:nvGraphicFramePr>
        <p:xfrm>
          <a:off x="1283726" y="1633556"/>
          <a:ext cx="6689375" cy="4640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3" name="Picture 7" descr="&quot;Створи плоску (flat-style) яскраву цифрову ілюстрацію в сучасному освітньому стилі. М’які кольори, чисті лінії, мінімалістичний дизайн, вчитель сидить серед інших вчителів   та прості форми. Додай елементи  інклюзивної освіти / роботи асистента в класі &#10;). Стиль – векторна графіка, ілюстрація має бути теплою, позитивною та професійною. фон білий. Висока роздільна здатність.&quot;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0" b="99023" l="0" r="100000">
                        <a14:foregroundMark x1="84570" y1="89063" x2="84570" y2="8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793" y="3640453"/>
            <a:ext cx="3338615" cy="33386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FB_IMG_1773085140477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281317" y="1484784"/>
            <a:ext cx="3046485" cy="21602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05319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588"/>
          <a:stretch/>
        </p:blipFill>
        <p:spPr bwMode="auto">
          <a:xfrm>
            <a:off x="15206" y="0"/>
            <a:ext cx="115220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29" y="1"/>
            <a:ext cx="104383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effectLst>
                  <a:glow rad="127000">
                    <a:schemeClr val="bg1"/>
                  </a:glow>
                </a:effectLst>
                <a:latin typeface="+mj-lt"/>
              </a:rPr>
              <a:t>КУРСИ</a:t>
            </a:r>
            <a:r>
              <a:rPr lang="uk-UA" sz="6000" b="1" dirty="0" smtClean="0">
                <a:effectLst>
                  <a:glow rad="127000">
                    <a:schemeClr val="bg1"/>
                  </a:glow>
                </a:effectLst>
                <a:latin typeface="+mj-lt"/>
              </a:rPr>
              <a:t>  </a:t>
            </a:r>
            <a:r>
              <a:rPr lang="uk-UA" sz="4800" b="1" dirty="0" smtClean="0">
                <a:effectLst>
                  <a:glow rad="127000">
                    <a:schemeClr val="bg1"/>
                  </a:glow>
                </a:effectLst>
                <a:latin typeface="+mj-lt"/>
              </a:rPr>
              <a:t>ПІДВИЩЕННЯ  КВАЛІФІКАЦІЇ </a:t>
            </a:r>
            <a:endParaRPr lang="uk-UA" sz="4800" b="1" dirty="0">
              <a:effectLst>
                <a:glow rad="127000">
                  <a:schemeClr val="bg1"/>
                </a:glow>
              </a:effectLst>
              <a:latin typeface="+mj-lt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60301" y="924083"/>
            <a:ext cx="10973344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dirty="0"/>
              <a:t>Посада асистента вчителя вимагає постійного саморозвитку та підвищення професійної компетенції шляхом поглиблення знань у сфері інклюзивного навчання,  розширення арсеналу педагогічних прийомів та методів, які є ефективними у роботі з учнями та особливо з дітьми з особливими освітніми потребами.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4004" b="95020" l="4688" r="95215">
                        <a14:foregroundMark x1="33496" y1="30664" x2="33496" y2="30664"/>
                        <a14:foregroundMark x1="34082" y1="26758" x2="34082" y2="26758"/>
                        <a14:foregroundMark x1="30762" y1="38281" x2="30762" y2="38281"/>
                        <a14:foregroundMark x1="33496" y1="34961" x2="33496" y2="34961"/>
                        <a14:foregroundMark x1="29492" y1="39453" x2="29492" y2="3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849" y="1653067"/>
            <a:ext cx="5630862" cy="563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 descr="IMG_20260309_22490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6200000">
            <a:off x="3464096" y="1621487"/>
            <a:ext cx="1800200" cy="2390891"/>
          </a:xfrm>
          <a:prstGeom prst="rect">
            <a:avLst/>
          </a:prstGeom>
        </p:spPr>
      </p:pic>
      <p:pic>
        <p:nvPicPr>
          <p:cNvPr id="12" name="Рисунок 11" descr="IMG_20260309_22492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12965" y="2492896"/>
            <a:ext cx="1877004" cy="2492896"/>
          </a:xfrm>
          <a:prstGeom prst="rect">
            <a:avLst/>
          </a:prstGeom>
        </p:spPr>
      </p:pic>
      <p:pic>
        <p:nvPicPr>
          <p:cNvPr id="14" name="Рисунок 13" descr="IMG_20260309_22483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6200000">
            <a:off x="8910695" y="4311791"/>
            <a:ext cx="2080587" cy="2763280"/>
          </a:xfrm>
          <a:prstGeom prst="rect">
            <a:avLst/>
          </a:prstGeom>
        </p:spPr>
      </p:pic>
      <p:pic>
        <p:nvPicPr>
          <p:cNvPr id="15" name="Рисунок 14" descr="IMG_20260309_22493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6200000">
            <a:off x="3785900" y="4522821"/>
            <a:ext cx="2006059" cy="2664298"/>
          </a:xfrm>
          <a:prstGeom prst="rect">
            <a:avLst/>
          </a:prstGeom>
        </p:spPr>
      </p:pic>
      <p:pic>
        <p:nvPicPr>
          <p:cNvPr id="16" name="Рисунок 15" descr="IMG_20260309_22491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678670" y="2132856"/>
            <a:ext cx="1843405" cy="2448272"/>
          </a:xfrm>
          <a:prstGeom prst="rect">
            <a:avLst/>
          </a:prstGeom>
        </p:spPr>
      </p:pic>
      <p:pic>
        <p:nvPicPr>
          <p:cNvPr id="17" name="Рисунок 16" descr="IMG_20260309_224811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6200000">
            <a:off x="7377405" y="1668616"/>
            <a:ext cx="1951841" cy="2592289"/>
          </a:xfrm>
          <a:prstGeom prst="rect">
            <a:avLst/>
          </a:prstGeom>
        </p:spPr>
      </p:pic>
      <p:pic>
        <p:nvPicPr>
          <p:cNvPr id="18" name="Рисунок 17" descr="IMG_20260309_224802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6200000">
            <a:off x="6229857" y="4042523"/>
            <a:ext cx="2418665" cy="32122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8342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588"/>
          <a:stretch/>
        </p:blipFill>
        <p:spPr bwMode="auto">
          <a:xfrm>
            <a:off x="0" y="-21500"/>
            <a:ext cx="11522075" cy="6879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66825" y="54565"/>
            <a:ext cx="6236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 smtClean="0">
                <a:effectLst>
                  <a:glow rad="127000">
                    <a:schemeClr val="bg1"/>
                  </a:glow>
                </a:effectLst>
                <a:latin typeface="+mj-lt"/>
              </a:rPr>
              <a:t>САМООСВІТА</a:t>
            </a:r>
            <a:endParaRPr lang="uk-UA" sz="5400" b="1" dirty="0">
              <a:effectLst>
                <a:glow rad="127000">
                  <a:schemeClr val="bg1"/>
                </a:glow>
              </a:effectLst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51388" y="3981602"/>
            <a:ext cx="3168352" cy="510778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Вивчаю досвід колег.</a:t>
            </a:r>
            <a:endParaRPr lang="uk-UA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264080" y="3088274"/>
            <a:ext cx="3878687" cy="1328023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Беру участь у </a:t>
            </a:r>
            <a:r>
              <a:rPr lang="uk-UA" sz="2400" dirty="0" err="1" smtClean="0"/>
              <a:t>вебінарах</a:t>
            </a:r>
            <a:r>
              <a:rPr lang="uk-UA" sz="2400" dirty="0" smtClean="0"/>
              <a:t>, конференціях із теми інклюзивної освіти.</a:t>
            </a:r>
            <a:endParaRPr lang="uk-UA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7367211" y="977894"/>
            <a:ext cx="3878687" cy="1328023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Ознайомлююся з новими методиками підтримки дітей з ООП. </a:t>
            </a:r>
            <a:endParaRPr lang="uk-UA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280501" y="4820332"/>
            <a:ext cx="3878687" cy="1328023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/>
              <a:t>Використовую</a:t>
            </a:r>
            <a:r>
              <a:rPr lang="ru-RU" sz="2400" dirty="0" smtClean="0"/>
              <a:t>  </a:t>
            </a:r>
            <a:r>
              <a:rPr lang="ru-RU" sz="2400" dirty="0" err="1" smtClean="0"/>
              <a:t>інтернет-ресурси</a:t>
            </a:r>
            <a:r>
              <a:rPr lang="ru-RU" sz="2400" dirty="0" smtClean="0"/>
              <a:t> </a:t>
            </a:r>
            <a:r>
              <a:rPr lang="ru-RU" sz="2400" dirty="0"/>
              <a:t>для </a:t>
            </a:r>
            <a:r>
              <a:rPr lang="ru-RU" sz="2400" dirty="0" err="1"/>
              <a:t>професійного</a:t>
            </a:r>
            <a:r>
              <a:rPr lang="ru-RU" sz="2400" dirty="0"/>
              <a:t> </a:t>
            </a:r>
            <a:r>
              <a:rPr lang="ru-RU" sz="2400" dirty="0" err="1"/>
              <a:t>розвитку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32" name="TextBox 31"/>
          <p:cNvSpPr txBox="1"/>
          <p:nvPr/>
        </p:nvSpPr>
        <p:spPr>
          <a:xfrm>
            <a:off x="4467161" y="977895"/>
            <a:ext cx="2618164" cy="1328023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Беру участь </a:t>
            </a:r>
            <a:r>
              <a:rPr lang="uk-UA" sz="2400" dirty="0"/>
              <a:t>у професійних спільнотах.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47264" y="977895"/>
            <a:ext cx="4097431" cy="173664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/>
              <a:t>Опрацьовую</a:t>
            </a:r>
            <a:r>
              <a:rPr lang="ru-RU" sz="2400" dirty="0" smtClean="0"/>
              <a:t> </a:t>
            </a:r>
            <a:r>
              <a:rPr lang="ru-RU" sz="2400" dirty="0" err="1" smtClean="0"/>
              <a:t>законодавчі</a:t>
            </a:r>
            <a:r>
              <a:rPr lang="ru-RU" sz="2400" dirty="0" smtClean="0"/>
              <a:t> </a:t>
            </a:r>
            <a:r>
              <a:rPr lang="ru-RU" sz="2400" dirty="0"/>
              <a:t>та </a:t>
            </a:r>
            <a:r>
              <a:rPr lang="ru-RU" sz="2400" dirty="0" smtClean="0"/>
              <a:t>нормативно-</a:t>
            </a:r>
            <a:r>
              <a:rPr lang="ru-RU" sz="2400" dirty="0" err="1" smtClean="0"/>
              <a:t>правові</a:t>
            </a:r>
            <a:r>
              <a:rPr lang="ru-RU" sz="2400" dirty="0" smtClean="0"/>
              <a:t> </a:t>
            </a:r>
            <a:r>
              <a:rPr lang="ru-RU" sz="2400" dirty="0" err="1" smtClean="0"/>
              <a:t>документи</a:t>
            </a:r>
            <a:r>
              <a:rPr lang="ru-RU" sz="2400" dirty="0" smtClean="0"/>
              <a:t> , </a:t>
            </a:r>
            <a:r>
              <a:rPr lang="ru-RU" sz="2400" dirty="0" err="1" smtClean="0"/>
              <a:t>фахову</a:t>
            </a:r>
            <a:r>
              <a:rPr lang="ru-RU" sz="2400" dirty="0" smtClean="0"/>
              <a:t> л-</a:t>
            </a:r>
            <a:r>
              <a:rPr lang="ru-RU" sz="2400" dirty="0" err="1" smtClean="0"/>
              <a:t>ру</a:t>
            </a:r>
            <a:r>
              <a:rPr lang="ru-RU" sz="2400" dirty="0" smtClean="0"/>
              <a:t> з </a:t>
            </a:r>
            <a:r>
              <a:rPr lang="ru-RU" sz="2400" dirty="0" err="1"/>
              <a:t>питань</a:t>
            </a:r>
            <a:r>
              <a:rPr lang="ru-RU" sz="2400" dirty="0"/>
              <a:t> </a:t>
            </a:r>
            <a:r>
              <a:rPr lang="ru-RU" sz="2400" dirty="0" smtClean="0"/>
              <a:t> </a:t>
            </a:r>
            <a:r>
              <a:rPr lang="ru-RU" sz="2400" dirty="0" err="1" smtClean="0"/>
              <a:t>інклюзивної</a:t>
            </a:r>
            <a:r>
              <a:rPr lang="ru-RU" sz="2400" dirty="0" smtClean="0"/>
              <a:t>  </a:t>
            </a:r>
            <a:r>
              <a:rPr lang="ru-RU" sz="2400" dirty="0" err="1" smtClean="0"/>
              <a:t>освіти</a:t>
            </a:r>
            <a:endParaRPr lang="uk-UA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7873130" y="2706946"/>
            <a:ext cx="3324868" cy="919401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Роблю самоаналіз діяльності </a:t>
            </a:r>
            <a:endParaRPr lang="uk-UA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7951388" y="4830851"/>
            <a:ext cx="3296242" cy="919401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Впроваджую ефективні практики.</a:t>
            </a:r>
            <a:endParaRPr lang="uk-UA" sz="2400" dirty="0"/>
          </a:p>
        </p:txBody>
      </p:sp>
      <p:sp>
        <p:nvSpPr>
          <p:cNvPr id="3" name="AutoShape 5" descr="Перегляньте відомості про пов'язане зображення. Premium AI Image | Illustration of a teacher helping young studen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3978" y1="59140" x2="13978" y2="59140"/>
                        <a14:foregroundMark x1="89247" y1="57527" x2="89247" y2="57527"/>
                        <a14:foregroundMark x1="86559" y1="45699" x2="86559" y2="45699"/>
                        <a14:foregroundMark x1="68817" y1="34409" x2="68817" y2="34409"/>
                        <a14:foregroundMark x1="70968" y1="36022" x2="70968" y2="36022"/>
                        <a14:foregroundMark x1="56989" y1="72581" x2="56989" y2="72581"/>
                        <a14:foregroundMark x1="52151" y1="76344" x2="52151" y2="76344"/>
                        <a14:foregroundMark x1="17204" y1="66129" x2="17204" y2="66129"/>
                        <a14:foregroundMark x1="77957" y1="87097" x2="77957" y2="87097"/>
                        <a14:foregroundMark x1="82796" y1="86022" x2="82796" y2="86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05" y="2102162"/>
            <a:ext cx="4628267" cy="4628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7163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588"/>
          <a:stretch/>
        </p:blipFill>
        <p:spPr bwMode="auto">
          <a:xfrm>
            <a:off x="0" y="0"/>
            <a:ext cx="1153728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8537" y="-115960"/>
            <a:ext cx="9067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effectLst>
                  <a:glow rad="127000">
                    <a:schemeClr val="bg1"/>
                  </a:glow>
                </a:effectLst>
                <a:latin typeface="+mj-lt"/>
              </a:rPr>
              <a:t>ОНЛАЙН-РЕСУРСИ В РОБОТІ</a:t>
            </a:r>
            <a:endParaRPr lang="uk-UA" sz="4800" b="1" dirty="0">
              <a:effectLst>
                <a:glow rad="127000">
                  <a:schemeClr val="bg1"/>
                </a:glow>
              </a:effectLst>
              <a:latin typeface="+mj-lt"/>
            </a:endParaRPr>
          </a:p>
        </p:txBody>
      </p:sp>
      <p:sp>
        <p:nvSpPr>
          <p:cNvPr id="8" name="Выноска со стрелкой вниз 7"/>
          <p:cNvSpPr/>
          <p:nvPr/>
        </p:nvSpPr>
        <p:spPr>
          <a:xfrm>
            <a:off x="73121" y="668094"/>
            <a:ext cx="11110729" cy="1273016"/>
          </a:xfrm>
          <a:prstGeom prst="downArrowCallout">
            <a:avLst/>
          </a:prstGeom>
          <a:solidFill>
            <a:srgbClr val="FFFFCC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400" dirty="0" smtClean="0"/>
              <a:t>У </a:t>
            </a:r>
            <a:r>
              <a:rPr lang="ru-RU" sz="2400" dirty="0" err="1" smtClean="0"/>
              <a:t>своїй</a:t>
            </a:r>
            <a:r>
              <a:rPr lang="ru-RU" sz="2400" dirty="0" smtClean="0"/>
              <a:t> </a:t>
            </a:r>
            <a:r>
              <a:rPr lang="ru-RU" sz="2400" dirty="0" err="1" smtClean="0"/>
              <a:t>роботі</a:t>
            </a:r>
            <a:r>
              <a:rPr lang="ru-RU" sz="2400" dirty="0" smtClean="0"/>
              <a:t> </a:t>
            </a:r>
            <a:r>
              <a:rPr lang="ru-RU" sz="2400" dirty="0" err="1" smtClean="0"/>
              <a:t>застосовую</a:t>
            </a:r>
            <a:r>
              <a:rPr lang="ru-RU" sz="2400" dirty="0" smtClean="0"/>
              <a:t> </a:t>
            </a:r>
            <a:r>
              <a:rPr lang="ru-RU" sz="2400" dirty="0" err="1" smtClean="0"/>
              <a:t>різні</a:t>
            </a:r>
            <a:r>
              <a:rPr lang="ru-RU" sz="2400" dirty="0" smtClean="0"/>
              <a:t> </a:t>
            </a:r>
            <a:r>
              <a:rPr lang="ru-RU" sz="2400" dirty="0" err="1" smtClean="0"/>
              <a:t>застосовує</a:t>
            </a:r>
            <a:r>
              <a:rPr lang="ru-RU" sz="2400" dirty="0" smtClean="0"/>
              <a:t> </a:t>
            </a:r>
            <a:r>
              <a:rPr lang="ru-RU" sz="2400" dirty="0" err="1"/>
              <a:t>різні</a:t>
            </a:r>
            <a:r>
              <a:rPr lang="ru-RU" sz="2400" dirty="0"/>
              <a:t> онлайн-</a:t>
            </a:r>
            <a:r>
              <a:rPr lang="ru-RU" sz="2400" dirty="0" err="1"/>
              <a:t>інструменти</a:t>
            </a:r>
            <a:r>
              <a:rPr lang="ru-RU" sz="2400" dirty="0"/>
              <a:t> для </a:t>
            </a:r>
            <a:r>
              <a:rPr lang="ru-RU" sz="2400" dirty="0" err="1"/>
              <a:t>підтримки</a:t>
            </a:r>
            <a:r>
              <a:rPr lang="ru-RU" sz="2400" dirty="0"/>
              <a:t> </a:t>
            </a:r>
            <a:r>
              <a:rPr lang="ru-RU" sz="2400" dirty="0" err="1"/>
              <a:t>навчання</a:t>
            </a:r>
            <a:r>
              <a:rPr lang="ru-RU" sz="2400" dirty="0"/>
              <a:t> та </a:t>
            </a:r>
            <a:r>
              <a:rPr lang="ru-RU" sz="2400" dirty="0" err="1"/>
              <a:t>розвитку</a:t>
            </a:r>
            <a:r>
              <a:rPr lang="ru-RU" sz="2400" dirty="0"/>
              <a:t> </a:t>
            </a:r>
            <a:r>
              <a:rPr lang="ru-RU" sz="2400" dirty="0" err="1"/>
              <a:t>учнів</a:t>
            </a:r>
            <a:r>
              <a:rPr lang="ru-RU" sz="2400" dirty="0"/>
              <a:t> з ООП. У </a:t>
            </a:r>
            <a:r>
              <a:rPr lang="ru-RU" sz="2400" dirty="0" err="1"/>
              <a:t>роботі</a:t>
            </a:r>
            <a:r>
              <a:rPr lang="ru-RU" sz="2400" dirty="0"/>
              <a:t> </a:t>
            </a:r>
            <a:r>
              <a:rPr lang="ru-RU" sz="2400" dirty="0" err="1"/>
              <a:t>використовує</a:t>
            </a:r>
            <a:r>
              <a:rPr lang="ru-RU" sz="2400" dirty="0"/>
              <a:t>:</a:t>
            </a:r>
            <a:endParaRPr lang="uk-UA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90206" y="1949993"/>
            <a:ext cx="1685940" cy="2923223"/>
          </a:xfrm>
          <a:prstGeom prst="downArrowCallout">
            <a:avLst>
              <a:gd name="adj1" fmla="val 11226"/>
              <a:gd name="adj2" fmla="val 26063"/>
              <a:gd name="adj3" fmla="val 49105"/>
              <a:gd name="adj4" fmla="val 6681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/>
              <a:t>Д</a:t>
            </a:r>
            <a:r>
              <a:rPr lang="ru-RU" sz="2000" dirty="0" smtClean="0"/>
              <a:t>ля </a:t>
            </a:r>
            <a:r>
              <a:rPr lang="ru-RU" sz="2000" dirty="0" err="1"/>
              <a:t>створення</a:t>
            </a:r>
            <a:r>
              <a:rPr lang="ru-RU" sz="2000" dirty="0"/>
              <a:t> </a:t>
            </a:r>
            <a:r>
              <a:rPr lang="ru-RU" dirty="0" err="1"/>
              <a:t>інтерактивних</a:t>
            </a:r>
            <a:r>
              <a:rPr lang="ru-RU" dirty="0"/>
              <a:t> </a:t>
            </a:r>
            <a:r>
              <a:rPr lang="ru-RU" sz="2000" dirty="0" err="1"/>
              <a:t>вправ</a:t>
            </a:r>
            <a:r>
              <a:rPr lang="ru-RU" sz="2000" dirty="0"/>
              <a:t> і </a:t>
            </a:r>
            <a:r>
              <a:rPr lang="ru-RU" sz="2000" dirty="0" err="1"/>
              <a:t>закріплення</a:t>
            </a:r>
            <a:r>
              <a:rPr lang="ru-RU" sz="2000" dirty="0"/>
              <a:t> </a:t>
            </a:r>
            <a:r>
              <a:rPr lang="ru-RU" sz="2000" dirty="0" err="1" smtClean="0"/>
              <a:t>матеріалу</a:t>
            </a:r>
            <a:r>
              <a:rPr lang="ru-RU" sz="2000" dirty="0" smtClean="0"/>
              <a:t>.</a:t>
            </a:r>
            <a:r>
              <a:rPr lang="uk-UA" sz="2000" dirty="0" smtClean="0"/>
              <a:t>  </a:t>
            </a:r>
            <a:endParaRPr lang="uk-UA" sz="2000" dirty="0"/>
          </a:p>
        </p:txBody>
      </p:sp>
      <p:sp>
        <p:nvSpPr>
          <p:cNvPr id="32" name="TextBox 31"/>
          <p:cNvSpPr txBox="1"/>
          <p:nvPr/>
        </p:nvSpPr>
        <p:spPr>
          <a:xfrm>
            <a:off x="1868586" y="1964195"/>
            <a:ext cx="1797048" cy="3017520"/>
          </a:xfrm>
          <a:prstGeom prst="downArrowCallout">
            <a:avLst>
              <a:gd name="adj1" fmla="val 6759"/>
              <a:gd name="adj2" fmla="val 25000"/>
              <a:gd name="adj3" fmla="val 47523"/>
              <a:gd name="adj4" fmla="val 64977"/>
            </a:avLst>
          </a:prstGeom>
          <a:solidFill>
            <a:srgbClr val="FFFFCC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2000" dirty="0"/>
              <a:t>Д</a:t>
            </a:r>
            <a:r>
              <a:rPr lang="uk-UA" sz="2000" dirty="0" smtClean="0"/>
              <a:t>ля </a:t>
            </a:r>
            <a:r>
              <a:rPr lang="uk-UA" sz="2000" dirty="0"/>
              <a:t>організації дистанційної взаємодії та </a:t>
            </a:r>
            <a:r>
              <a:rPr lang="uk-UA" dirty="0"/>
              <a:t>індивідуальних </a:t>
            </a:r>
            <a:r>
              <a:rPr lang="uk-UA" sz="2000" dirty="0"/>
              <a:t>консультацій</a:t>
            </a:r>
            <a:r>
              <a:rPr lang="uk-UA" sz="2400" dirty="0" smtClean="0"/>
              <a:t>.</a:t>
            </a:r>
            <a:endParaRPr lang="uk-UA" sz="2400" dirty="0"/>
          </a:p>
        </p:txBody>
      </p:sp>
      <p:sp>
        <p:nvSpPr>
          <p:cNvPr id="33" name="TextBox 32"/>
          <p:cNvSpPr txBox="1"/>
          <p:nvPr/>
        </p:nvSpPr>
        <p:spPr>
          <a:xfrm>
            <a:off x="3881039" y="1964195"/>
            <a:ext cx="1698576" cy="2970371"/>
          </a:xfrm>
          <a:prstGeom prst="downArrowCallout">
            <a:avLst>
              <a:gd name="adj1" fmla="val 9619"/>
              <a:gd name="adj2" fmla="val 25000"/>
              <a:gd name="adj3" fmla="val 54053"/>
              <a:gd name="adj4" fmla="val 6497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Д</a:t>
            </a:r>
            <a:r>
              <a:rPr lang="ru-RU" sz="2000" dirty="0" smtClean="0"/>
              <a:t>ля </a:t>
            </a:r>
            <a:r>
              <a:rPr lang="ru-RU" sz="2000" dirty="0" err="1"/>
              <a:t>підготовки</a:t>
            </a:r>
            <a:r>
              <a:rPr lang="ru-RU" sz="2000" dirty="0"/>
              <a:t> </a:t>
            </a:r>
            <a:r>
              <a:rPr lang="ru-RU" sz="2000" dirty="0" err="1"/>
              <a:t>наочності</a:t>
            </a:r>
            <a:r>
              <a:rPr lang="ru-RU" sz="2000" dirty="0"/>
              <a:t>, </a:t>
            </a:r>
            <a:r>
              <a:rPr lang="ru-RU" dirty="0" err="1"/>
              <a:t>відеопояснень</a:t>
            </a:r>
            <a:r>
              <a:rPr lang="ru-RU" sz="2000" dirty="0"/>
              <a:t> і </a:t>
            </a:r>
            <a:r>
              <a:rPr lang="ru-RU" sz="2000" dirty="0" err="1"/>
              <a:t>візуальної</a:t>
            </a:r>
            <a:r>
              <a:rPr lang="ru-RU" sz="2000" dirty="0"/>
              <a:t> </a:t>
            </a:r>
            <a:r>
              <a:rPr lang="ru-RU" sz="2000" dirty="0" err="1"/>
              <a:t>підтримки</a:t>
            </a:r>
            <a:r>
              <a:rPr lang="ru-RU" sz="2000" dirty="0"/>
              <a:t>.</a:t>
            </a:r>
            <a:r>
              <a:rPr lang="uk-UA" sz="2000" dirty="0" smtClean="0"/>
              <a:t> </a:t>
            </a:r>
            <a:endParaRPr lang="uk-UA" sz="2000" dirty="0"/>
          </a:p>
        </p:txBody>
      </p:sp>
      <p:sp>
        <p:nvSpPr>
          <p:cNvPr id="34" name="TextBox 33"/>
          <p:cNvSpPr txBox="1"/>
          <p:nvPr/>
        </p:nvSpPr>
        <p:spPr>
          <a:xfrm>
            <a:off x="5768640" y="1964195"/>
            <a:ext cx="1647603" cy="2970371"/>
          </a:xfrm>
          <a:prstGeom prst="downArrowCallout">
            <a:avLst>
              <a:gd name="adj1" fmla="val 9143"/>
              <a:gd name="adj2" fmla="val 25000"/>
              <a:gd name="adj3" fmla="val 53190"/>
              <a:gd name="adj4" fmla="val 6497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Д</a:t>
            </a:r>
            <a:r>
              <a:rPr lang="ru-RU" sz="2000" dirty="0" smtClean="0"/>
              <a:t>ля </a:t>
            </a:r>
            <a:r>
              <a:rPr lang="ru-RU" dirty="0" err="1"/>
              <a:t>мовленнєвого</a:t>
            </a:r>
            <a:r>
              <a:rPr lang="ru-RU" sz="2000" dirty="0"/>
              <a:t> та предметного </a:t>
            </a:r>
            <a:r>
              <a:rPr lang="ru-RU" sz="2000" dirty="0" err="1"/>
              <a:t>розвитку</a:t>
            </a:r>
            <a:r>
              <a:rPr lang="ru-RU" sz="2000" dirty="0"/>
              <a:t>.</a:t>
            </a:r>
            <a:r>
              <a:rPr lang="uk-UA" sz="2000" dirty="0" smtClean="0"/>
              <a:t>  </a:t>
            </a:r>
          </a:p>
          <a:p>
            <a:pPr algn="ctr"/>
            <a:endParaRPr lang="uk-UA" sz="2000" dirty="0"/>
          </a:p>
        </p:txBody>
      </p:sp>
      <p:sp>
        <p:nvSpPr>
          <p:cNvPr id="35" name="TextBox 34"/>
          <p:cNvSpPr txBox="1"/>
          <p:nvPr/>
        </p:nvSpPr>
        <p:spPr>
          <a:xfrm>
            <a:off x="7536632" y="1970641"/>
            <a:ext cx="1841870" cy="2734628"/>
          </a:xfrm>
          <a:prstGeom prst="downArrowCallout">
            <a:avLst>
              <a:gd name="adj1" fmla="val 12392"/>
              <a:gd name="adj2" fmla="val 25000"/>
              <a:gd name="adj3" fmla="val 38396"/>
              <a:gd name="adj4" fmla="val 64977"/>
            </a:avLst>
          </a:prstGeom>
          <a:solidFill>
            <a:srgbClr val="FFCCFF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Д</a:t>
            </a:r>
            <a:r>
              <a:rPr lang="ru-RU" dirty="0" smtClean="0"/>
              <a:t>ля </a:t>
            </a:r>
            <a:r>
              <a:rPr lang="ru-RU" dirty="0" err="1"/>
              <a:t>візуальних</a:t>
            </a:r>
            <a:r>
              <a:rPr lang="ru-RU" dirty="0"/>
              <a:t> </a:t>
            </a:r>
            <a:r>
              <a:rPr lang="ru-RU" dirty="0" err="1"/>
              <a:t>підказок</a:t>
            </a:r>
            <a:r>
              <a:rPr lang="ru-RU" dirty="0"/>
              <a:t>, </a:t>
            </a:r>
            <a:r>
              <a:rPr lang="ru-RU" dirty="0" err="1"/>
              <a:t>таймерів</a:t>
            </a:r>
            <a:r>
              <a:rPr lang="ru-RU" dirty="0"/>
              <a:t>, режиму дня та </a:t>
            </a:r>
            <a:r>
              <a:rPr lang="ru-RU" dirty="0" err="1"/>
              <a:t>поведінкової</a:t>
            </a:r>
            <a:r>
              <a:rPr lang="ru-RU" dirty="0"/>
              <a:t> </a:t>
            </a:r>
            <a:r>
              <a:rPr lang="ru-RU" dirty="0" err="1"/>
              <a:t>підтримки</a:t>
            </a:r>
            <a:r>
              <a:rPr lang="ru-RU" sz="2000" dirty="0"/>
              <a:t>.</a:t>
            </a:r>
            <a:r>
              <a:rPr lang="uk-UA" sz="2000" dirty="0" smtClean="0"/>
              <a:t> </a:t>
            </a:r>
            <a:endParaRPr lang="uk-UA" sz="2000" dirty="0"/>
          </a:p>
        </p:txBody>
      </p:sp>
      <p:sp>
        <p:nvSpPr>
          <p:cNvPr id="36" name="TextBox 35"/>
          <p:cNvSpPr txBox="1"/>
          <p:nvPr/>
        </p:nvSpPr>
        <p:spPr>
          <a:xfrm>
            <a:off x="9505452" y="1941110"/>
            <a:ext cx="1995987" cy="2781776"/>
          </a:xfrm>
          <a:prstGeom prst="downArrowCallout">
            <a:avLst>
              <a:gd name="adj1" fmla="val 17814"/>
              <a:gd name="adj2" fmla="val 25000"/>
              <a:gd name="adj3" fmla="val 25000"/>
              <a:gd name="adj4" fmla="val 64977"/>
            </a:avLst>
          </a:prstGeom>
          <a:solidFill>
            <a:srgbClr val="CCFF99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Д</a:t>
            </a:r>
            <a:r>
              <a:rPr lang="ru-RU" sz="2000" dirty="0" smtClean="0"/>
              <a:t>ля </a:t>
            </a:r>
            <a:r>
              <a:rPr lang="ru-RU" dirty="0" err="1"/>
              <a:t>створення</a:t>
            </a:r>
            <a:r>
              <a:rPr lang="ru-RU" dirty="0"/>
              <a:t> </a:t>
            </a:r>
            <a:r>
              <a:rPr lang="ru-RU" dirty="0" err="1"/>
              <a:t>інтерактивного</a:t>
            </a:r>
            <a:r>
              <a:rPr lang="ru-RU" dirty="0"/>
              <a:t> контенту, </a:t>
            </a:r>
            <a:r>
              <a:rPr lang="ru-RU" dirty="0" err="1"/>
              <a:t>соціальних</a:t>
            </a:r>
            <a:r>
              <a:rPr lang="ru-RU" dirty="0"/>
              <a:t> </a:t>
            </a:r>
            <a:r>
              <a:rPr lang="ru-RU" dirty="0" err="1"/>
              <a:t>історій</a:t>
            </a:r>
            <a:r>
              <a:rPr lang="ru-RU" dirty="0"/>
              <a:t> та </a:t>
            </a:r>
            <a:r>
              <a:rPr lang="ru-RU" dirty="0" err="1"/>
              <a:t>візуальних</a:t>
            </a:r>
            <a:r>
              <a:rPr lang="ru-RU" dirty="0"/>
              <a:t> </a:t>
            </a:r>
            <a:r>
              <a:rPr lang="ru-RU" dirty="0" err="1"/>
              <a:t>інструкцій</a:t>
            </a:r>
            <a:r>
              <a:rPr lang="ru-RU" sz="2000" dirty="0"/>
              <a:t>.</a:t>
            </a:r>
            <a:r>
              <a:rPr lang="uk-UA" sz="2000" dirty="0" smtClean="0"/>
              <a:t>  </a:t>
            </a:r>
            <a:endParaRPr lang="uk-UA" sz="2000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55568" y="4969268"/>
            <a:ext cx="1685940" cy="17529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1979694" y="5012791"/>
            <a:ext cx="1685940" cy="17708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881039" y="5012791"/>
            <a:ext cx="1685940" cy="18055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5779034" y="5012791"/>
            <a:ext cx="1685940" cy="17864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7692562" y="4981715"/>
            <a:ext cx="1685940" cy="17476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9660475" y="4950074"/>
            <a:ext cx="1685940" cy="171901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6030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155" y="5099823"/>
            <a:ext cx="899017" cy="502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02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3" y="5643872"/>
            <a:ext cx="559347" cy="477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029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3" y="6141307"/>
            <a:ext cx="1461866" cy="427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02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014" y="5160495"/>
            <a:ext cx="1214625" cy="42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02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874" y="5628844"/>
            <a:ext cx="1507587" cy="678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026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6532" y="4950074"/>
            <a:ext cx="1133825" cy="693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025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59" y="6074410"/>
            <a:ext cx="1286558" cy="536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019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5240"/>
          <a:stretch/>
        </p:blipFill>
        <p:spPr bwMode="auto">
          <a:xfrm>
            <a:off x="3132925" y="5602270"/>
            <a:ext cx="519364" cy="65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82" y="5124513"/>
            <a:ext cx="1435315" cy="305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5582637"/>
            <a:ext cx="134302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117" y="5077812"/>
            <a:ext cx="1476375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706" y="6074410"/>
            <a:ext cx="14763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244" y="5143830"/>
            <a:ext cx="1552575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9" name="Picture 7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244" y="5916342"/>
            <a:ext cx="1549008" cy="477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40" name="Picture 8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0506" y="5930708"/>
            <a:ext cx="128587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0721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588"/>
          <a:stretch/>
        </p:blipFill>
        <p:spPr bwMode="auto">
          <a:xfrm>
            <a:off x="0" y="0"/>
            <a:ext cx="1153728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901" y="0"/>
            <a:ext cx="113541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 smtClean="0">
                <a:effectLst>
                  <a:glow rad="177800">
                    <a:schemeClr val="bg1"/>
                  </a:glow>
                </a:effectLst>
                <a:latin typeface="+mj-lt"/>
              </a:rPr>
              <a:t>КОЛАЖ ПЕДАГОГІЧНОГО ЖИТТЯ</a:t>
            </a:r>
            <a:endParaRPr lang="uk-UA" sz="5400" b="1" dirty="0">
              <a:effectLst>
                <a:glow rad="177800">
                  <a:schemeClr val="bg1"/>
                </a:glow>
              </a:effectLst>
              <a:latin typeface="+mj-lt"/>
            </a:endParaRPr>
          </a:p>
        </p:txBody>
      </p:sp>
      <p:pic>
        <p:nvPicPr>
          <p:cNvPr id="16" name="Рисунок 15" descr="IMG_20240909_1339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871244">
            <a:off x="504453" y="1196752"/>
            <a:ext cx="1861755" cy="2472643"/>
          </a:xfrm>
          <a:prstGeom prst="rect">
            <a:avLst/>
          </a:prstGeom>
        </p:spPr>
      </p:pic>
      <p:pic>
        <p:nvPicPr>
          <p:cNvPr id="17" name="Рисунок 16" descr="IMG_20240920_1122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976624">
            <a:off x="8857381" y="3573016"/>
            <a:ext cx="2060276" cy="2736304"/>
          </a:xfrm>
          <a:prstGeom prst="rect">
            <a:avLst/>
          </a:prstGeom>
        </p:spPr>
      </p:pic>
      <p:pic>
        <p:nvPicPr>
          <p:cNvPr id="18" name="Рисунок 17" descr="IMG_20241216_1330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753439">
            <a:off x="3096741" y="1124745"/>
            <a:ext cx="2677797" cy="2016224"/>
          </a:xfrm>
          <a:prstGeom prst="rect">
            <a:avLst/>
          </a:prstGeom>
        </p:spPr>
      </p:pic>
      <p:pic>
        <p:nvPicPr>
          <p:cNvPr id="19" name="Рисунок 18" descr=".trashed-1717841029-IMG_20240411_11160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498773">
            <a:off x="432445" y="4365104"/>
            <a:ext cx="2808312" cy="2114494"/>
          </a:xfrm>
          <a:prstGeom prst="rect">
            <a:avLst/>
          </a:prstGeom>
        </p:spPr>
      </p:pic>
      <p:pic>
        <p:nvPicPr>
          <p:cNvPr id="32" name="Рисунок 31" descr="IMG_20240212_12120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13165" y="908720"/>
            <a:ext cx="2148093" cy="2852936"/>
          </a:xfrm>
          <a:prstGeom prst="rect">
            <a:avLst/>
          </a:prstGeom>
        </p:spPr>
      </p:pic>
      <p:pic>
        <p:nvPicPr>
          <p:cNvPr id="33" name="Рисунок 32" descr="IMG_20240509_10424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80917" y="3645024"/>
            <a:ext cx="1975428" cy="26642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4773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97600" l="250" r="99250">
                        <a14:foregroundMark x1="59900" y1="17800" x2="59900" y2="17800"/>
                        <a14:foregroundMark x1="57800" y1="26400" x2="57800" y2="26400"/>
                        <a14:foregroundMark x1="65650" y1="30600" x2="65650" y2="30600"/>
                        <a14:foregroundMark x1="55700" y1="42500" x2="55700" y2="42500"/>
                        <a14:foregroundMark x1="42150" y1="25950" x2="42150" y2="25950"/>
                        <a14:foregroundMark x1="32200" y1="17800" x2="32200" y2="17800"/>
                        <a14:foregroundMark x1="32200" y1="24400" x2="32200" y2="24400"/>
                        <a14:foregroundMark x1="31800" y1="32800" x2="31800" y2="32800"/>
                        <a14:foregroundMark x1="13400" y1="26400" x2="13400" y2="26400"/>
                        <a14:foregroundMark x1="65000" y1="10750" x2="65000" y2="10750"/>
                        <a14:foregroundMark x1="66500" y1="57900" x2="66500" y2="57900"/>
                        <a14:foregroundMark x1="16750" y1="12750" x2="16750" y2="12750"/>
                        <a14:foregroundMark x1="61600" y1="18900" x2="61600" y2="18900"/>
                        <a14:foregroundMark x1="64150" y1="25750" x2="64150" y2="25750"/>
                        <a14:foregroundMark x1="67550" y1="26400" x2="67550" y2="26400"/>
                        <a14:foregroundMark x1="65650" y1="31450" x2="65650" y2="31450"/>
                        <a14:foregroundMark x1="64150" y1="34550" x2="64150" y2="34550"/>
                        <a14:foregroundMark x1="62650" y1="39200" x2="62650" y2="39200"/>
                        <a14:foregroundMark x1="60350" y1="41400" x2="60350" y2="41400"/>
                        <a14:foregroundMark x1="52950" y1="40500" x2="52950" y2="40500"/>
                        <a14:foregroundMark x1="53800" y1="29050" x2="53800" y2="29050"/>
                        <a14:foregroundMark x1="52950" y1="26600" x2="52950" y2="26600"/>
                        <a14:foregroundMark x1="51250" y1="18700" x2="51250" y2="18700"/>
                        <a14:foregroundMark x1="37300" y1="18050" x2="37300" y2="18050"/>
                        <a14:foregroundMark x1="36650" y1="20000" x2="36650" y2="20000"/>
                        <a14:foregroundMark x1="32650" y1="21100" x2="32650" y2="21100"/>
                        <a14:foregroundMark x1="35150" y1="41600" x2="35150" y2="41600"/>
                        <a14:foregroundMark x1="50600" y1="38950" x2="50600" y2="38950"/>
                        <a14:foregroundMark x1="59300" y1="40950" x2="59300" y2="40950"/>
                        <a14:foregroundMark x1="64550" y1="40750" x2="64550" y2="40750"/>
                        <a14:foregroundMark x1="69650" y1="40300" x2="69650" y2="40300"/>
                        <a14:foregroundMark x1="68600" y1="32800" x2="68600" y2="32800"/>
                        <a14:foregroundMark x1="68400" y1="35000" x2="68400" y2="35000"/>
                        <a14:foregroundMark x1="56750" y1="37000" x2="56750" y2="37000"/>
                        <a14:foregroundMark x1="62650" y1="33900" x2="62650" y2="33900"/>
                        <a14:foregroundMark x1="67300" y1="22000" x2="67300" y2="22000"/>
                        <a14:foregroundMark x1="65400" y1="23550" x2="65400" y2="23550"/>
                        <a14:foregroundMark x1="62050" y1="22900" x2="62050" y2="22900"/>
                        <a14:foregroundMark x1="64350" y1="18050" x2="64350" y2="18050"/>
                        <a14:foregroundMark x1="33250" y1="41600" x2="33250" y2="4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52524" y="476672"/>
            <a:ext cx="6840760" cy="656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93719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588"/>
          <a:stretch/>
        </p:blipFill>
        <p:spPr bwMode="auto">
          <a:xfrm>
            <a:off x="0" y="0"/>
            <a:ext cx="115220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64726" y="27650"/>
            <a:ext cx="66576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dirty="0" smtClean="0">
                <a:effectLst>
                  <a:glow rad="127000">
                    <a:schemeClr val="bg1"/>
                  </a:glow>
                </a:effectLst>
                <a:latin typeface="+mj-lt"/>
              </a:rPr>
              <a:t>Візитна картка</a:t>
            </a:r>
            <a:endParaRPr lang="uk-UA" sz="6000" b="1" dirty="0">
              <a:effectLst>
                <a:glow rad="127000">
                  <a:schemeClr val="bg1"/>
                </a:glow>
              </a:effectLst>
              <a:latin typeface="+mj-lt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5473005" y="1268760"/>
            <a:ext cx="5812624" cy="64247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Франчук Аліна Петрівна </a:t>
            </a:r>
            <a:endParaRPr lang="en-US" sz="3200" b="1" dirty="0">
              <a:solidFill>
                <a:srgbClr val="99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Times New Roman" pitchFamily="18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742307" y="2154948"/>
            <a:ext cx="5495249" cy="64247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20 січня 1996 р.</a:t>
            </a:r>
            <a:endParaRPr lang="en-US" sz="2800" b="1" dirty="0">
              <a:solidFill>
                <a:srgbClr val="99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Times New Roman" pitchFamily="18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6193085" y="2996952"/>
            <a:ext cx="5137269" cy="792088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Початкова освіта 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6049069" y="4005064"/>
            <a:ext cx="5137270" cy="64247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  Асистент вчителя</a:t>
            </a:r>
            <a:endParaRPr lang="en-US" sz="2800" b="1" dirty="0">
              <a:solidFill>
                <a:srgbClr val="99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Times New Roman" pitchFamily="18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5905053" y="4869160"/>
            <a:ext cx="5320866" cy="64247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Загальний стаж </a:t>
            </a:r>
          </a:p>
          <a:p>
            <a:r>
              <a:rPr lang="uk-UA" sz="32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роботи  11 років</a:t>
            </a:r>
            <a:endParaRPr lang="en-US" sz="3200" b="1" dirty="0">
              <a:solidFill>
                <a:srgbClr val="99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Times New Roman" pitchFamily="18" charset="0"/>
            </a:endParaRPr>
          </a:p>
        </p:txBody>
      </p:sp>
      <p:grpSp>
        <p:nvGrpSpPr>
          <p:cNvPr id="15" name="Group 44"/>
          <p:cNvGrpSpPr>
            <a:grpSpLocks/>
          </p:cNvGrpSpPr>
          <p:nvPr/>
        </p:nvGrpSpPr>
        <p:grpSpPr bwMode="auto">
          <a:xfrm>
            <a:off x="4972374" y="1268312"/>
            <a:ext cx="786315" cy="721982"/>
            <a:chOff x="384" y="1776"/>
            <a:chExt cx="1488" cy="1488"/>
          </a:xfrm>
          <a:solidFill>
            <a:schemeClr val="accent1">
              <a:lumMod val="75000"/>
            </a:schemeClr>
          </a:solidFill>
        </p:grpSpPr>
        <p:sp>
          <p:nvSpPr>
            <p:cNvPr id="16" name="Oval 45"/>
            <p:cNvSpPr>
              <a:spLocks noChangeArrowheads="1"/>
            </p:cNvSpPr>
            <p:nvPr/>
          </p:nvSpPr>
          <p:spPr bwMode="gray">
            <a:xfrm>
              <a:off x="384" y="1776"/>
              <a:ext cx="1488" cy="1488"/>
            </a:xfrm>
            <a:prstGeom prst="ellipse">
              <a:avLst/>
            </a:prstGeom>
            <a:grpFill/>
            <a:ln w="12700">
              <a:noFill/>
              <a:round/>
              <a:headEnd/>
              <a:tailEnd/>
            </a:ln>
            <a:effectLst>
              <a:outerShdw dist="50800" dir="54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7" name="Oval 46"/>
            <p:cNvSpPr>
              <a:spLocks noChangeArrowheads="1"/>
            </p:cNvSpPr>
            <p:nvPr/>
          </p:nvSpPr>
          <p:spPr bwMode="gray">
            <a:xfrm>
              <a:off x="407" y="1799"/>
              <a:ext cx="1434" cy="1434"/>
            </a:xfrm>
            <a:prstGeom prst="ellipse">
              <a:avLst/>
            </a:prstGeom>
            <a:grpFill/>
            <a:ln w="19050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</p:grpSp>
      <p:grpSp>
        <p:nvGrpSpPr>
          <p:cNvPr id="18" name="Group 47"/>
          <p:cNvGrpSpPr>
            <a:grpSpLocks/>
          </p:cNvGrpSpPr>
          <p:nvPr/>
        </p:nvGrpSpPr>
        <p:grpSpPr bwMode="auto">
          <a:xfrm>
            <a:off x="5363417" y="2117951"/>
            <a:ext cx="752550" cy="687809"/>
            <a:chOff x="384" y="1776"/>
            <a:chExt cx="1488" cy="1488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9" name="Oval 48"/>
            <p:cNvSpPr>
              <a:spLocks noChangeArrowheads="1"/>
            </p:cNvSpPr>
            <p:nvPr/>
          </p:nvSpPr>
          <p:spPr bwMode="gray">
            <a:xfrm>
              <a:off x="384" y="1776"/>
              <a:ext cx="1488" cy="1488"/>
            </a:xfrm>
            <a:prstGeom prst="ellipse">
              <a:avLst/>
            </a:prstGeom>
            <a:grpFill/>
            <a:ln w="12700">
              <a:noFill/>
              <a:round/>
              <a:headEnd/>
              <a:tailEnd/>
            </a:ln>
            <a:effectLst>
              <a:outerShdw dist="50800" dir="54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0" name="Oval 49"/>
            <p:cNvSpPr>
              <a:spLocks noChangeArrowheads="1"/>
            </p:cNvSpPr>
            <p:nvPr/>
          </p:nvSpPr>
          <p:spPr bwMode="gray">
            <a:xfrm>
              <a:off x="407" y="1799"/>
              <a:ext cx="1434" cy="1434"/>
            </a:xfrm>
            <a:prstGeom prst="ellipse">
              <a:avLst/>
            </a:prstGeom>
            <a:grpFill/>
            <a:ln w="19050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</p:grpSp>
      <p:grpSp>
        <p:nvGrpSpPr>
          <p:cNvPr id="21" name="Group 50"/>
          <p:cNvGrpSpPr>
            <a:grpSpLocks/>
          </p:cNvGrpSpPr>
          <p:nvPr/>
        </p:nvGrpSpPr>
        <p:grpSpPr bwMode="auto">
          <a:xfrm>
            <a:off x="5547038" y="2886968"/>
            <a:ext cx="743304" cy="682955"/>
            <a:chOff x="384" y="1776"/>
            <a:chExt cx="1488" cy="1488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22" name="Oval 51"/>
            <p:cNvSpPr>
              <a:spLocks noChangeArrowheads="1"/>
            </p:cNvSpPr>
            <p:nvPr/>
          </p:nvSpPr>
          <p:spPr bwMode="gray">
            <a:xfrm>
              <a:off x="384" y="1776"/>
              <a:ext cx="1488" cy="1488"/>
            </a:xfrm>
            <a:prstGeom prst="ellipse">
              <a:avLst/>
            </a:prstGeom>
            <a:grpFill/>
            <a:ln w="12700">
              <a:noFill/>
              <a:round/>
              <a:headEnd/>
              <a:tailEnd/>
            </a:ln>
            <a:effectLst>
              <a:outerShdw dist="50800" dir="54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3" name="Oval 52"/>
            <p:cNvSpPr>
              <a:spLocks noChangeArrowheads="1"/>
            </p:cNvSpPr>
            <p:nvPr/>
          </p:nvSpPr>
          <p:spPr bwMode="gray">
            <a:xfrm>
              <a:off x="407" y="1799"/>
              <a:ext cx="1434" cy="1434"/>
            </a:xfrm>
            <a:prstGeom prst="ellipse">
              <a:avLst/>
            </a:prstGeom>
            <a:grpFill/>
            <a:ln w="19050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</p:grpSp>
      <p:grpSp>
        <p:nvGrpSpPr>
          <p:cNvPr id="31" name="Group 50"/>
          <p:cNvGrpSpPr>
            <a:grpSpLocks/>
          </p:cNvGrpSpPr>
          <p:nvPr/>
        </p:nvGrpSpPr>
        <p:grpSpPr bwMode="auto">
          <a:xfrm>
            <a:off x="5549472" y="3695010"/>
            <a:ext cx="743304" cy="682955"/>
            <a:chOff x="384" y="1776"/>
            <a:chExt cx="1488" cy="1488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32" name="Oval 51"/>
            <p:cNvSpPr>
              <a:spLocks noChangeArrowheads="1"/>
            </p:cNvSpPr>
            <p:nvPr/>
          </p:nvSpPr>
          <p:spPr bwMode="gray">
            <a:xfrm>
              <a:off x="384" y="1776"/>
              <a:ext cx="1488" cy="1488"/>
            </a:xfrm>
            <a:prstGeom prst="ellipse">
              <a:avLst/>
            </a:prstGeom>
            <a:grpFill/>
            <a:ln w="12700">
              <a:noFill/>
              <a:round/>
              <a:headEnd/>
              <a:tailEnd/>
            </a:ln>
            <a:effectLst>
              <a:outerShdw dist="50800" dir="54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3" name="Oval 52"/>
            <p:cNvSpPr>
              <a:spLocks noChangeArrowheads="1"/>
            </p:cNvSpPr>
            <p:nvPr/>
          </p:nvSpPr>
          <p:spPr bwMode="gray">
            <a:xfrm>
              <a:off x="407" y="1799"/>
              <a:ext cx="1434" cy="1434"/>
            </a:xfrm>
            <a:prstGeom prst="ellipse">
              <a:avLst/>
            </a:prstGeom>
            <a:grpFill/>
            <a:ln w="19050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</p:grpSp>
      <p:grpSp>
        <p:nvGrpSpPr>
          <p:cNvPr id="34" name="Group 47"/>
          <p:cNvGrpSpPr>
            <a:grpSpLocks/>
          </p:cNvGrpSpPr>
          <p:nvPr/>
        </p:nvGrpSpPr>
        <p:grpSpPr bwMode="auto">
          <a:xfrm>
            <a:off x="5385936" y="4563271"/>
            <a:ext cx="752550" cy="687809"/>
            <a:chOff x="384" y="1776"/>
            <a:chExt cx="1488" cy="1488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35" name="Oval 48"/>
            <p:cNvSpPr>
              <a:spLocks noChangeArrowheads="1"/>
            </p:cNvSpPr>
            <p:nvPr/>
          </p:nvSpPr>
          <p:spPr bwMode="gray">
            <a:xfrm>
              <a:off x="384" y="1776"/>
              <a:ext cx="1488" cy="1488"/>
            </a:xfrm>
            <a:prstGeom prst="ellipse">
              <a:avLst/>
            </a:prstGeom>
            <a:grpFill/>
            <a:ln w="12700">
              <a:noFill/>
              <a:round/>
              <a:headEnd/>
              <a:tailEnd/>
            </a:ln>
            <a:effectLst>
              <a:outerShdw dist="50800" dir="54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6" name="Oval 49"/>
            <p:cNvSpPr>
              <a:spLocks noChangeArrowheads="1"/>
            </p:cNvSpPr>
            <p:nvPr/>
          </p:nvSpPr>
          <p:spPr bwMode="gray">
            <a:xfrm>
              <a:off x="407" y="1799"/>
              <a:ext cx="1434" cy="1434"/>
            </a:xfrm>
            <a:prstGeom prst="ellipse">
              <a:avLst/>
            </a:prstGeom>
            <a:grpFill/>
            <a:ln w="19050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</p:grp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21" y="1279472"/>
            <a:ext cx="4332281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9961" b="91699" l="4004" r="94727">
                        <a14:foregroundMark x1="28906" y1="52051" x2="28906" y2="52051"/>
                        <a14:foregroundMark x1="24023" y1="54785" x2="24023" y2="54785"/>
                        <a14:foregroundMark x1="74414" y1="51758" x2="74414" y2="51758"/>
                        <a14:foregroundMark x1="66699" y1="51758" x2="66699" y2="51758"/>
                        <a14:backgroundMark x1="21387" y1="19727" x2="21387" y2="19727"/>
                        <a14:backgroundMark x1="65137" y1="14648" x2="65137" y2="14648"/>
                        <a14:backgroundMark x1="45117" y1="25098" x2="45117" y2="25098"/>
                        <a14:backgroundMark x1="15234" y1="35352" x2="15234" y2="35352"/>
                        <a14:backgroundMark x1="16211" y1="37012" x2="16211" y2="37012"/>
                        <a14:backgroundMark x1="30176" y1="33984" x2="30176" y2="33984"/>
                        <a14:backgroundMark x1="25098" y1="32227" x2="25098" y2="32227"/>
                        <a14:backgroundMark x1="60449" y1="21777" x2="60449" y2="21777"/>
                        <a14:backgroundMark x1="60059" y1="26465" x2="60059" y2="26465"/>
                        <a14:backgroundMark x1="55664" y1="28906" x2="55664" y2="28906"/>
                        <a14:backgroundMark x1="77734" y1="24805" x2="77734" y2="24805"/>
                        <a14:backgroundMark x1="72266" y1="24414" x2="72266" y2="24414"/>
                        <a14:backgroundMark x1="86230" y1="38770" x2="86230" y2="38770"/>
                        <a14:backgroundMark x1="77734" y1="37695" x2="77734" y2="37695"/>
                        <a14:backgroundMark x1="83203" y1="56348" x2="83203" y2="56348"/>
                        <a14:backgroundMark x1="81445" y1="45215" x2="81445" y2="45215"/>
                        <a14:backgroundMark x1="82129" y1="39453" x2="82129" y2="39453"/>
                        <a14:backgroundMark x1="51855" y1="19629" x2="51855" y2="19629"/>
                        <a14:backgroundMark x1="47363" y1="30078" x2="47363" y2="30078"/>
                        <a14:backgroundMark x1="50781" y1="27051" x2="50781" y2="27051"/>
                        <a14:backgroundMark x1="52539" y1="21973" x2="52539" y2="21973"/>
                        <a14:backgroundMark x1="49121" y1="19629" x2="49121" y2="19629"/>
                        <a14:backgroundMark x1="55566" y1="31445" x2="55566" y2="31445"/>
                        <a14:backgroundMark x1="46094" y1="31152" x2="46094" y2="31152"/>
                        <a14:backgroundMark x1="37207" y1="27441" x2="37207" y2="27441"/>
                        <a14:backgroundMark x1="32813" y1="22949" x2="32813" y2="22949"/>
                        <a14:backgroundMark x1="16797" y1="31152" x2="16797" y2="31152"/>
                        <a14:backgroundMark x1="35156" y1="31445" x2="35156" y2="31445"/>
                        <a14:backgroundMark x1="77344" y1="29785" x2="77344" y2="29785"/>
                        <a14:backgroundMark x1="72852" y1="34570" x2="72852" y2="34570"/>
                        <a14:backgroundMark x1="65430" y1="35547" x2="65430" y2="35547"/>
                        <a14:backgroundMark x1="61719" y1="27051" x2="61719" y2="27051"/>
                        <a14:backgroundMark x1="34863" y1="40332" x2="34863" y2="40332"/>
                        <a14:backgroundMark x1="11035" y1="37598" x2="11035" y2="37598"/>
                        <a14:backgroundMark x1="26660" y1="20898" x2="26660" y2="20898"/>
                        <a14:backgroundMark x1="38574" y1="21289" x2="38574" y2="21289"/>
                        <a14:backgroundMark x1="35840" y1="19629" x2="35840" y2="19629"/>
                        <a14:backgroundMark x1="29395" y1="19922" x2="29395" y2="19922"/>
                        <a14:backgroundMark x1="45410" y1="17188" x2="45410" y2="17188"/>
                        <a14:backgroundMark x1="62695" y1="18555" x2="62695" y2="18555"/>
                        <a14:backgroundMark x1="55566" y1="24316" x2="55566" y2="24316"/>
                        <a14:backgroundMark x1="14453" y1="59375" x2="14453" y2="59375"/>
                        <a14:backgroundMark x1="18848" y1="46387" x2="18848" y2="46387"/>
                        <a14:backgroundMark x1="18848" y1="41992" x2="18848" y2="41992"/>
                        <a14:backgroundMark x1="70508" y1="31836" x2="70508" y2="31836"/>
                        <a14:backgroundMark x1="81348" y1="27734" x2="81348" y2="27734"/>
                        <a14:backgroundMark x1="78711" y1="51172" x2="78711" y2="51172"/>
                        <a14:backgroundMark x1="83789" y1="61328" x2="83789" y2="61328"/>
                        <a14:backgroundMark x1="79688" y1="60059" x2="79688" y2="60059"/>
                        <a14:backgroundMark x1="83789" y1="46777" x2="83789" y2="46777"/>
                        <a14:backgroundMark x1="64746" y1="40625" x2="64746" y2="40625"/>
                        <a14:backgroundMark x1="47754" y1="37598" x2="47754" y2="37598"/>
                        <a14:backgroundMark x1="41309" y1="28418" x2="41309" y2="28418"/>
                        <a14:backgroundMark x1="38281" y1="35938" x2="38281" y2="35938"/>
                        <a14:backgroundMark x1="19531" y1="49512" x2="19531" y2="49512"/>
                        <a14:backgroundMark x1="29102" y1="47461" x2="29102" y2="47461"/>
                        <a14:backgroundMark x1="22949" y1="47754" x2="22949" y2="47754"/>
                        <a14:backgroundMark x1="68457" y1="47461" x2="68457" y2="47461"/>
                        <a14:backgroundMark x1="72559" y1="47754" x2="72559" y2="47754"/>
                        <a14:backgroundMark x1="74609" y1="44727" x2="74609" y2="44727"/>
                        <a14:backgroundMark x1="31445" y1="45313" x2="31445" y2="45313"/>
                        <a14:backgroundMark x1="31641" y1="47754" x2="31641" y2="47754"/>
                        <a14:backgroundMark x1="31445" y1="51172" x2="31445" y2="51172"/>
                        <a14:backgroundMark x1="31250" y1="53516" x2="31250" y2="53516"/>
                        <a14:backgroundMark x1="27246" y1="49414" x2="27246" y2="49414"/>
                        <a14:backgroundMark x1="26758" y1="46582" x2="26758" y2="46582"/>
                        <a14:backgroundMark x1="30469" y1="43848" x2="30469" y2="43848"/>
                        <a14:backgroundMark x1="32715" y1="43848" x2="32715" y2="43848"/>
                        <a14:backgroundMark x1="66602" y1="45801" x2="66602" y2="45801"/>
                        <a14:backgroundMark x1="66895" y1="44434" x2="66895" y2="44434"/>
                        <a14:backgroundMark x1="66602" y1="49414" x2="66602" y2="49414"/>
                        <a14:backgroundMark x1="69043" y1="48730" x2="69043" y2="48730"/>
                        <a14:backgroundMark x1="70703" y1="51563" x2="70703" y2="51563"/>
                        <a14:backgroundMark x1="65332" y1="43848" x2="65332" y2="43848"/>
                        <a14:backgroundMark x1="52734" y1="43652" x2="52734" y2="43652"/>
                        <a14:backgroundMark x1="20508" y1="55176" x2="20508" y2="55176"/>
                        <a14:backgroundMark x1="20801" y1="57813" x2="20801" y2="57813"/>
                        <a14:backgroundMark x1="23340" y1="58887" x2="23340" y2="58887"/>
                        <a14:backgroundMark x1="24609" y1="61914" x2="24609" y2="61914"/>
                        <a14:backgroundMark x1="24414" y1="63574" x2="24414" y2="63574"/>
                        <a14:backgroundMark x1="17969" y1="62109" x2="17969" y2="621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3366"/>
          <a:stretch/>
        </p:blipFill>
        <p:spPr bwMode="auto">
          <a:xfrm>
            <a:off x="-215627" y="5197433"/>
            <a:ext cx="4001609" cy="226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Рисунок 41" descr="IMG_20251003_09471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8429" y="476672"/>
            <a:ext cx="4464496" cy="5400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8278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588"/>
          <a:stretch/>
        </p:blipFill>
        <p:spPr bwMode="auto">
          <a:xfrm>
            <a:off x="15206" y="0"/>
            <a:ext cx="115220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86562" y="27650"/>
            <a:ext cx="66576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dirty="0" smtClean="0">
                <a:effectLst>
                  <a:glow rad="127000">
                    <a:schemeClr val="bg1"/>
                  </a:glow>
                </a:effectLst>
                <a:latin typeface="+mj-lt"/>
              </a:rPr>
              <a:t>ВІЗИТНА КАРТКА</a:t>
            </a:r>
            <a:endParaRPr lang="uk-UA" sz="6000" b="1" dirty="0">
              <a:effectLst>
                <a:glow rad="127000">
                  <a:schemeClr val="bg1"/>
                </a:glow>
              </a:effectLst>
              <a:latin typeface="+mj-lt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6351387" y="4774443"/>
            <a:ext cx="4371147" cy="165188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МІСЦЕ РОБОТИ</a:t>
            </a:r>
          </a:p>
          <a:p>
            <a:r>
              <a:rPr lang="uk-UA" sz="2400" b="1" dirty="0" err="1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Ружинський</a:t>
            </a:r>
            <a:r>
              <a:rPr lang="uk-UA" sz="24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 ліцей</a:t>
            </a:r>
          </a:p>
          <a:p>
            <a:r>
              <a:rPr lang="uk-UA" sz="2400" b="1" dirty="0" err="1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Ружинської</a:t>
            </a:r>
            <a:r>
              <a:rPr lang="uk-UA" sz="24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 селищної ради</a:t>
            </a:r>
          </a:p>
          <a:p>
            <a:endParaRPr lang="uk-UA" sz="2400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Times New Roman" pitchFamily="18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6066601" y="1383692"/>
            <a:ext cx="4896544" cy="2808311"/>
            <a:chOff x="7976236" y="3561183"/>
            <a:chExt cx="3150097" cy="2100065"/>
          </a:xfrm>
        </p:grpSpPr>
        <p:pic>
          <p:nvPicPr>
            <p:cNvPr id="17" name="Picture 5" descr="C:\Users\Lenovo-PC-1\Downloads\pngwing.com (5)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6236" y="3561183"/>
              <a:ext cx="3150097" cy="210006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Прямоугольник 17"/>
            <p:cNvSpPr/>
            <p:nvPr/>
          </p:nvSpPr>
          <p:spPr>
            <a:xfrm>
              <a:off x="8137301" y="3717032"/>
              <a:ext cx="2808312" cy="18002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pic>
        <p:nvPicPr>
          <p:cNvPr id="19" name="Picture 4" descr="&quot;Створи плоску (flat-style) яскраву цифрову ілюстрацію в сучасному освітньому стилі. М’які кольори, чисті лінії, мінімалістичний дизайн, вчитель і дитина інвалід та прості форми. Додай елементи  інклюзивної освіти / роботи асистента в класі (вчитель сидить біля дитини &#10;). Стиль – векторна графіка, ілюстрація має бути теплою, позитивною та професійною. фон білий. Висока роздільна здатність.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586" b="93652" l="0" r="99219">
                        <a14:foregroundMark x1="19922" y1="26172" x2="19922" y2="26172"/>
                        <a14:foregroundMark x1="16016" y1="26660" x2="16016" y2="26660"/>
                        <a14:foregroundMark x1="11719" y1="30273" x2="11719" y2="30273"/>
                        <a14:foregroundMark x1="11719" y1="36523" x2="11719" y2="36523"/>
                        <a14:foregroundMark x1="11914" y1="41309" x2="11914" y2="41309"/>
                        <a14:foregroundMark x1="35547" y1="39453" x2="35547" y2="39453"/>
                        <a14:foregroundMark x1="53125" y1="26172" x2="53125" y2="26172"/>
                        <a14:foregroundMark x1="88867" y1="27148" x2="88867" y2="27148"/>
                        <a14:foregroundMark x1="89355" y1="32617" x2="89355" y2="32617"/>
                        <a14:foregroundMark x1="29297" y1="66895" x2="29297" y2="66895"/>
                        <a14:foregroundMark x1="51953" y1="55078" x2="51953" y2="55078"/>
                        <a14:foregroundMark x1="63574" y1="55566" x2="63574" y2="55566"/>
                        <a14:foregroundMark x1="83789" y1="36035" x2="83789" y2="36035"/>
                        <a14:foregroundMark x1="12402" y1="12695" x2="12402" y2="12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5893" y="1383692"/>
            <a:ext cx="5882135" cy="59710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gimn-scale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37101" y="1556792"/>
            <a:ext cx="4382919" cy="244827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7674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588"/>
          <a:stretch/>
        </p:blipFill>
        <p:spPr bwMode="auto">
          <a:xfrm>
            <a:off x="15206" y="0"/>
            <a:ext cx="115220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3666" y="27650"/>
            <a:ext cx="97347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dirty="0" smtClean="0">
                <a:effectLst>
                  <a:glow rad="127000">
                    <a:schemeClr val="bg1"/>
                  </a:glow>
                </a:effectLst>
                <a:latin typeface="+mj-lt"/>
              </a:rPr>
              <a:t>Документи про освіту</a:t>
            </a:r>
            <a:endParaRPr lang="uk-UA" sz="6000" b="1" dirty="0">
              <a:effectLst>
                <a:glow rad="127000">
                  <a:schemeClr val="bg1"/>
                </a:glow>
              </a:effectLst>
              <a:latin typeface="+mj-lt"/>
            </a:endParaRP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9961" b="91699" l="4004" r="94727">
                        <a14:foregroundMark x1="28906" y1="52051" x2="28906" y2="52051"/>
                        <a14:foregroundMark x1="24023" y1="54785" x2="24023" y2="54785"/>
                        <a14:foregroundMark x1="74414" y1="51758" x2="74414" y2="51758"/>
                        <a14:foregroundMark x1="66699" y1="51758" x2="66699" y2="51758"/>
                        <a14:backgroundMark x1="21387" y1="19727" x2="21387" y2="19727"/>
                        <a14:backgroundMark x1="65137" y1="14648" x2="65137" y2="14648"/>
                        <a14:backgroundMark x1="45117" y1="25098" x2="45117" y2="25098"/>
                        <a14:backgroundMark x1="15234" y1="35352" x2="15234" y2="35352"/>
                        <a14:backgroundMark x1="16211" y1="37012" x2="16211" y2="37012"/>
                        <a14:backgroundMark x1="30176" y1="33984" x2="30176" y2="33984"/>
                        <a14:backgroundMark x1="25098" y1="32227" x2="25098" y2="32227"/>
                        <a14:backgroundMark x1="60449" y1="21777" x2="60449" y2="21777"/>
                        <a14:backgroundMark x1="60059" y1="26465" x2="60059" y2="26465"/>
                        <a14:backgroundMark x1="55664" y1="28906" x2="55664" y2="28906"/>
                        <a14:backgroundMark x1="77734" y1="24805" x2="77734" y2="24805"/>
                        <a14:backgroundMark x1="72266" y1="24414" x2="72266" y2="24414"/>
                        <a14:backgroundMark x1="86230" y1="38770" x2="86230" y2="38770"/>
                        <a14:backgroundMark x1="77734" y1="37695" x2="77734" y2="37695"/>
                        <a14:backgroundMark x1="83203" y1="56348" x2="83203" y2="56348"/>
                        <a14:backgroundMark x1="81445" y1="45215" x2="81445" y2="45215"/>
                        <a14:backgroundMark x1="82129" y1="39453" x2="82129" y2="39453"/>
                        <a14:backgroundMark x1="51855" y1="19629" x2="51855" y2="19629"/>
                        <a14:backgroundMark x1="47363" y1="30078" x2="47363" y2="30078"/>
                        <a14:backgroundMark x1="50781" y1="27051" x2="50781" y2="27051"/>
                        <a14:backgroundMark x1="52539" y1="21973" x2="52539" y2="21973"/>
                        <a14:backgroundMark x1="49121" y1="19629" x2="49121" y2="19629"/>
                        <a14:backgroundMark x1="55566" y1="31445" x2="55566" y2="31445"/>
                        <a14:backgroundMark x1="46094" y1="31152" x2="46094" y2="31152"/>
                        <a14:backgroundMark x1="37207" y1="27441" x2="37207" y2="27441"/>
                        <a14:backgroundMark x1="32813" y1="22949" x2="32813" y2="22949"/>
                        <a14:backgroundMark x1="16797" y1="31152" x2="16797" y2="31152"/>
                        <a14:backgroundMark x1="35156" y1="31445" x2="35156" y2="31445"/>
                        <a14:backgroundMark x1="77344" y1="29785" x2="77344" y2="29785"/>
                        <a14:backgroundMark x1="72852" y1="34570" x2="72852" y2="34570"/>
                        <a14:backgroundMark x1="65430" y1="35547" x2="65430" y2="35547"/>
                        <a14:backgroundMark x1="61719" y1="27051" x2="61719" y2="27051"/>
                        <a14:backgroundMark x1="34863" y1="40332" x2="34863" y2="40332"/>
                        <a14:backgroundMark x1="11035" y1="37598" x2="11035" y2="37598"/>
                        <a14:backgroundMark x1="26660" y1="20898" x2="26660" y2="20898"/>
                        <a14:backgroundMark x1="38574" y1="21289" x2="38574" y2="21289"/>
                        <a14:backgroundMark x1="35840" y1="19629" x2="35840" y2="19629"/>
                        <a14:backgroundMark x1="29395" y1="19922" x2="29395" y2="19922"/>
                        <a14:backgroundMark x1="45410" y1="17188" x2="45410" y2="17188"/>
                        <a14:backgroundMark x1="62695" y1="18555" x2="62695" y2="18555"/>
                        <a14:backgroundMark x1="55566" y1="24316" x2="55566" y2="24316"/>
                        <a14:backgroundMark x1="14453" y1="59375" x2="14453" y2="59375"/>
                        <a14:backgroundMark x1="18848" y1="46387" x2="18848" y2="46387"/>
                        <a14:backgroundMark x1="18848" y1="41992" x2="18848" y2="41992"/>
                        <a14:backgroundMark x1="70508" y1="31836" x2="70508" y2="31836"/>
                        <a14:backgroundMark x1="81348" y1="27734" x2="81348" y2="27734"/>
                        <a14:backgroundMark x1="78711" y1="51172" x2="78711" y2="51172"/>
                        <a14:backgroundMark x1="83789" y1="61328" x2="83789" y2="61328"/>
                        <a14:backgroundMark x1="79688" y1="60059" x2="79688" y2="60059"/>
                        <a14:backgroundMark x1="83789" y1="46777" x2="83789" y2="46777"/>
                        <a14:backgroundMark x1="64746" y1="40625" x2="64746" y2="40625"/>
                        <a14:backgroundMark x1="47754" y1="37598" x2="47754" y2="37598"/>
                        <a14:backgroundMark x1="41309" y1="28418" x2="41309" y2="28418"/>
                        <a14:backgroundMark x1="38281" y1="35938" x2="38281" y2="35938"/>
                        <a14:backgroundMark x1="19531" y1="49512" x2="19531" y2="49512"/>
                        <a14:backgroundMark x1="29102" y1="47461" x2="29102" y2="47461"/>
                        <a14:backgroundMark x1="22949" y1="47754" x2="22949" y2="47754"/>
                        <a14:backgroundMark x1="68457" y1="47461" x2="68457" y2="47461"/>
                        <a14:backgroundMark x1="72559" y1="47754" x2="72559" y2="47754"/>
                        <a14:backgroundMark x1="74609" y1="44727" x2="74609" y2="44727"/>
                        <a14:backgroundMark x1="31445" y1="45313" x2="31445" y2="45313"/>
                        <a14:backgroundMark x1="31641" y1="47754" x2="31641" y2="47754"/>
                        <a14:backgroundMark x1="31445" y1="51172" x2="31445" y2="51172"/>
                        <a14:backgroundMark x1="31250" y1="53516" x2="31250" y2="53516"/>
                        <a14:backgroundMark x1="27246" y1="49414" x2="27246" y2="49414"/>
                        <a14:backgroundMark x1="26758" y1="46582" x2="26758" y2="46582"/>
                        <a14:backgroundMark x1="30469" y1="43848" x2="30469" y2="43848"/>
                        <a14:backgroundMark x1="32715" y1="43848" x2="32715" y2="43848"/>
                        <a14:backgroundMark x1="66602" y1="45801" x2="66602" y2="45801"/>
                        <a14:backgroundMark x1="66895" y1="44434" x2="66895" y2="44434"/>
                        <a14:backgroundMark x1="66602" y1="49414" x2="66602" y2="49414"/>
                        <a14:backgroundMark x1="69043" y1="48730" x2="69043" y2="48730"/>
                        <a14:backgroundMark x1="70703" y1="51563" x2="70703" y2="51563"/>
                        <a14:backgroundMark x1="65332" y1="43848" x2="65332" y2="43848"/>
                        <a14:backgroundMark x1="52734" y1="43652" x2="52734" y2="43652"/>
                        <a14:backgroundMark x1="20508" y1="55176" x2="20508" y2="55176"/>
                        <a14:backgroundMark x1="20801" y1="57813" x2="20801" y2="57813"/>
                        <a14:backgroundMark x1="23340" y1="58887" x2="23340" y2="58887"/>
                        <a14:backgroundMark x1="24609" y1="61914" x2="24609" y2="61914"/>
                        <a14:backgroundMark x1="24414" y1="63574" x2="24414" y2="63574"/>
                        <a14:backgroundMark x1="17969" y1="62109" x2="17969" y2="621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3366"/>
          <a:stretch/>
        </p:blipFill>
        <p:spPr bwMode="auto">
          <a:xfrm>
            <a:off x="-421869" y="3861048"/>
            <a:ext cx="6720787" cy="3806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IMG_20260309_22114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3706267" y="1667346"/>
            <a:ext cx="4392488" cy="3307285"/>
          </a:xfrm>
          <a:prstGeom prst="rect">
            <a:avLst/>
          </a:prstGeom>
        </p:spPr>
      </p:pic>
      <p:pic>
        <p:nvPicPr>
          <p:cNvPr id="8" name="Рисунок 7" descr="IMG_20260309_22125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6200000">
            <a:off x="7451286" y="3012378"/>
            <a:ext cx="4387622" cy="3303621"/>
          </a:xfrm>
          <a:prstGeom prst="rect">
            <a:avLst/>
          </a:prstGeom>
        </p:spPr>
      </p:pic>
      <p:pic>
        <p:nvPicPr>
          <p:cNvPr id="11" name="Рисунок 10" descr="IMG_20260309_22123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0800000">
            <a:off x="144413" y="1196752"/>
            <a:ext cx="3825425" cy="28803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8990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588"/>
          <a:stretch/>
        </p:blipFill>
        <p:spPr bwMode="auto">
          <a:xfrm>
            <a:off x="15206" y="0"/>
            <a:ext cx="115220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Выгнутая влево стрелка 51"/>
          <p:cNvSpPr/>
          <p:nvPr/>
        </p:nvSpPr>
        <p:spPr>
          <a:xfrm>
            <a:off x="4062481" y="3972610"/>
            <a:ext cx="1410936" cy="1629652"/>
          </a:xfrm>
          <a:prstGeom prst="curvedRightArrow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glow rad="1270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44" name="Выгнутая влево стрелка 43"/>
          <p:cNvSpPr/>
          <p:nvPr/>
        </p:nvSpPr>
        <p:spPr>
          <a:xfrm>
            <a:off x="4147394" y="1462051"/>
            <a:ext cx="1361340" cy="1459152"/>
          </a:xfrm>
          <a:prstGeom prst="curvedRightArrow">
            <a:avLst/>
          </a:prstGeom>
          <a:solidFill>
            <a:schemeClr val="tx2">
              <a:lumMod val="60000"/>
              <a:lumOff val="40000"/>
            </a:schemeClr>
          </a:solidFill>
          <a:effectLst>
            <a:glow rad="1270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18060" y="152888"/>
            <a:ext cx="5643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dirty="0" smtClean="0">
                <a:effectLst>
                  <a:glow rad="127000">
                    <a:schemeClr val="bg1"/>
                  </a:glow>
                </a:effectLst>
                <a:latin typeface="+mj-lt"/>
              </a:rPr>
              <a:t>МОЄ КРЕДО</a:t>
            </a:r>
            <a:endParaRPr lang="uk-UA" sz="6000" b="1" dirty="0">
              <a:effectLst>
                <a:glow rad="127000">
                  <a:schemeClr val="bg1"/>
                </a:glow>
              </a:effectLst>
              <a:latin typeface="+mj-lt"/>
            </a:endParaRPr>
          </a:p>
        </p:txBody>
      </p:sp>
      <p:grpSp>
        <p:nvGrpSpPr>
          <p:cNvPr id="40" name="Группа 39"/>
          <p:cNvGrpSpPr/>
          <p:nvPr/>
        </p:nvGrpSpPr>
        <p:grpSpPr>
          <a:xfrm>
            <a:off x="4842062" y="1305466"/>
            <a:ext cx="6471620" cy="783378"/>
            <a:chOff x="261967" y="558575"/>
            <a:chExt cx="7606801" cy="1088226"/>
          </a:xfrm>
          <a:solidFill>
            <a:schemeClr val="accent1">
              <a:lumMod val="75000"/>
            </a:schemeClr>
          </a:solidFill>
          <a:effectLst>
            <a:glow rad="127000">
              <a:schemeClr val="bg1"/>
            </a:glow>
          </a:effectLst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1" name="Прямоугольник 40"/>
            <p:cNvSpPr/>
            <p:nvPr/>
          </p:nvSpPr>
          <p:spPr>
            <a:xfrm>
              <a:off x="261967" y="558575"/>
              <a:ext cx="7606801" cy="108822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Прямоугольник 41"/>
            <p:cNvSpPr/>
            <p:nvPr/>
          </p:nvSpPr>
          <p:spPr>
            <a:xfrm>
              <a:off x="261967" y="558575"/>
              <a:ext cx="7606801" cy="108822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3779" tIns="144780" rIns="144780" bIns="144780" numCol="1" spcCol="1270" anchor="ctr" anchorCtr="0">
              <a:noAutofit/>
            </a:bodyPr>
            <a:lstStyle/>
            <a:p>
              <a:pPr lvl="0" algn="l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5700" kern="1200" dirty="0"/>
            </a:p>
          </p:txBody>
        </p:sp>
      </p:grpSp>
      <p:sp>
        <p:nvSpPr>
          <p:cNvPr id="43" name="Прямоугольник 42"/>
          <p:cNvSpPr/>
          <p:nvPr/>
        </p:nvSpPr>
        <p:spPr>
          <a:xfrm>
            <a:off x="5243717" y="1343212"/>
            <a:ext cx="58448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err="1">
                <a:solidFill>
                  <a:schemeClr val="bg1"/>
                </a:solidFill>
                <a:latin typeface="Bookman Old Style" pitchFamily="18" charset="0"/>
              </a:rPr>
              <a:t>Моє</a:t>
            </a:r>
            <a:r>
              <a:rPr lang="ru-RU" sz="4000" b="1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Bookman Old Style" pitchFamily="18" charset="0"/>
              </a:rPr>
              <a:t>життєве</a:t>
            </a:r>
            <a:r>
              <a:rPr lang="ru-RU" sz="4000" b="1" dirty="0">
                <a:solidFill>
                  <a:schemeClr val="bg1"/>
                </a:solidFill>
                <a:latin typeface="Bookman Old Style" pitchFamily="18" charset="0"/>
              </a:rPr>
              <a:t> кредо </a:t>
            </a:r>
            <a:endParaRPr lang="uk-UA" sz="40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pSp>
        <p:nvGrpSpPr>
          <p:cNvPr id="45" name="Group 44"/>
          <p:cNvGrpSpPr>
            <a:grpSpLocks/>
          </p:cNvGrpSpPr>
          <p:nvPr/>
        </p:nvGrpSpPr>
        <p:grpSpPr bwMode="auto">
          <a:xfrm>
            <a:off x="4586624" y="1475622"/>
            <a:ext cx="482881" cy="457200"/>
            <a:chOff x="384" y="1776"/>
            <a:chExt cx="1488" cy="1488"/>
          </a:xfrm>
          <a:solidFill>
            <a:schemeClr val="accent4">
              <a:lumMod val="75000"/>
            </a:schemeClr>
          </a:solidFill>
        </p:grpSpPr>
        <p:sp>
          <p:nvSpPr>
            <p:cNvPr id="46" name="Oval 45"/>
            <p:cNvSpPr>
              <a:spLocks noChangeArrowheads="1"/>
            </p:cNvSpPr>
            <p:nvPr/>
          </p:nvSpPr>
          <p:spPr bwMode="gray">
            <a:xfrm>
              <a:off x="384" y="1776"/>
              <a:ext cx="1488" cy="1488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  <a:round/>
              <a:headEnd/>
              <a:tailEnd/>
            </a:ln>
            <a:effectLst>
              <a:outerShdw dist="50800" dir="54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gray">
            <a:xfrm>
              <a:off x="407" y="1799"/>
              <a:ext cx="1434" cy="1434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4842062" y="3732216"/>
            <a:ext cx="6417420" cy="783378"/>
            <a:chOff x="1051231" y="2176452"/>
            <a:chExt cx="6812960" cy="1088226"/>
          </a:xfrm>
          <a:solidFill>
            <a:schemeClr val="tx2">
              <a:lumMod val="60000"/>
              <a:lumOff val="40000"/>
            </a:schemeClr>
          </a:solidFill>
          <a:effectLst>
            <a:glow rad="127000">
              <a:schemeClr val="bg1"/>
            </a:glow>
          </a:effectLst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9" name="Прямоугольник 48"/>
            <p:cNvSpPr/>
            <p:nvPr/>
          </p:nvSpPr>
          <p:spPr>
            <a:xfrm>
              <a:off x="1051231" y="2176452"/>
              <a:ext cx="6812960" cy="108822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2340759"/>
                <a:satOff val="-2919"/>
                <a:lumOff val="686"/>
                <a:alphaOff val="0"/>
              </a:schemeClr>
            </a:fillRef>
            <a:effectRef idx="2">
              <a:schemeClr val="accent2">
                <a:hueOff val="2340759"/>
                <a:satOff val="-2919"/>
                <a:lumOff val="68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Прямоугольник 49"/>
            <p:cNvSpPr/>
            <p:nvPr/>
          </p:nvSpPr>
          <p:spPr>
            <a:xfrm>
              <a:off x="1051231" y="2176452"/>
              <a:ext cx="6812960" cy="108822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3779" tIns="144780" rIns="144780" bIns="144780" numCol="1" spcCol="1270" anchor="ctr" anchorCtr="0">
              <a:noAutofit/>
            </a:bodyPr>
            <a:lstStyle/>
            <a:p>
              <a:pPr lvl="0" algn="l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5700" kern="1200" dirty="0"/>
            </a:p>
          </p:txBody>
        </p:sp>
      </p:grpSp>
      <p:sp>
        <p:nvSpPr>
          <p:cNvPr id="51" name="Text Box 4"/>
          <p:cNvSpPr txBox="1">
            <a:spLocks noChangeArrowheads="1"/>
          </p:cNvSpPr>
          <p:nvPr/>
        </p:nvSpPr>
        <p:spPr bwMode="black">
          <a:xfrm>
            <a:off x="5350905" y="3732216"/>
            <a:ext cx="5864717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Моє творче кредо</a:t>
            </a:r>
          </a:p>
        </p:txBody>
      </p:sp>
      <p:grpSp>
        <p:nvGrpSpPr>
          <p:cNvPr id="53" name="Group 47"/>
          <p:cNvGrpSpPr>
            <a:grpSpLocks/>
          </p:cNvGrpSpPr>
          <p:nvPr/>
        </p:nvGrpSpPr>
        <p:grpSpPr bwMode="auto">
          <a:xfrm>
            <a:off x="4596684" y="3895305"/>
            <a:ext cx="482881" cy="457200"/>
            <a:chOff x="384" y="1776"/>
            <a:chExt cx="1488" cy="1488"/>
          </a:xfrm>
          <a:solidFill>
            <a:schemeClr val="accent5">
              <a:lumMod val="75000"/>
            </a:schemeClr>
          </a:solidFill>
        </p:grpSpPr>
        <p:sp>
          <p:nvSpPr>
            <p:cNvPr id="54" name="Oval 48"/>
            <p:cNvSpPr>
              <a:spLocks noChangeArrowheads="1"/>
            </p:cNvSpPr>
            <p:nvPr/>
          </p:nvSpPr>
          <p:spPr bwMode="gray">
            <a:xfrm>
              <a:off x="384" y="1776"/>
              <a:ext cx="1488" cy="1488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  <a:round/>
              <a:headEnd/>
              <a:tailEnd/>
            </a:ln>
            <a:effectLst>
              <a:outerShdw dist="50800" dir="54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55" name="Oval 49"/>
            <p:cNvSpPr>
              <a:spLocks noChangeArrowheads="1"/>
            </p:cNvSpPr>
            <p:nvPr/>
          </p:nvSpPr>
          <p:spPr bwMode="gray">
            <a:xfrm>
              <a:off x="407" y="1799"/>
              <a:ext cx="1434" cy="1434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</p:grpSp>
      <p:sp>
        <p:nvSpPr>
          <p:cNvPr id="6" name="Скругленный прямоугольник 5"/>
          <p:cNvSpPr/>
          <p:nvPr/>
        </p:nvSpPr>
        <p:spPr>
          <a:xfrm>
            <a:off x="5508734" y="2191627"/>
            <a:ext cx="5841034" cy="126502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«Все </a:t>
            </a:r>
            <a:r>
              <a:rPr lang="ru-RU" sz="2800" dirty="0" err="1" smtClean="0">
                <a:solidFill>
                  <a:schemeClr val="tx1"/>
                </a:solidFill>
              </a:rPr>
              <a:t>можливо</a:t>
            </a:r>
            <a:r>
              <a:rPr lang="ru-RU" sz="2800" dirty="0" smtClean="0">
                <a:solidFill>
                  <a:schemeClr val="tx1"/>
                </a:solidFill>
              </a:rPr>
              <a:t>, на </a:t>
            </a:r>
            <a:r>
              <a:rPr lang="ru-RU" sz="2800" dirty="0" err="1" smtClean="0">
                <a:solidFill>
                  <a:schemeClr val="tx1"/>
                </a:solidFill>
              </a:rPr>
              <a:t>неможливе</a:t>
            </a:r>
            <a:r>
              <a:rPr lang="ru-RU" sz="2800" dirty="0" smtClean="0">
                <a:solidFill>
                  <a:schemeClr val="tx1"/>
                </a:solidFill>
              </a:rPr>
              <a:t> просто </a:t>
            </a:r>
            <a:r>
              <a:rPr lang="ru-RU" sz="2800" dirty="0" err="1" smtClean="0">
                <a:solidFill>
                  <a:schemeClr val="tx1"/>
                </a:solidFill>
              </a:rPr>
              <a:t>потрібно</a:t>
            </a:r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</a:rPr>
              <a:t>більше</a:t>
            </a:r>
            <a:r>
              <a:rPr lang="ru-RU" sz="2800" dirty="0" smtClean="0">
                <a:solidFill>
                  <a:schemeClr val="tx1"/>
                </a:solidFill>
              </a:rPr>
              <a:t> часу»</a:t>
            </a:r>
            <a:endParaRPr lang="uk-UA" sz="2800" dirty="0">
              <a:solidFill>
                <a:schemeClr val="tx1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5493438" y="4625418"/>
            <a:ext cx="5722184" cy="18279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угольник 6"/>
          <p:cNvSpPr/>
          <p:nvPr/>
        </p:nvSpPr>
        <p:spPr>
          <a:xfrm>
            <a:off x="5569819" y="4608625"/>
            <a:ext cx="562620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«</a:t>
            </a:r>
            <a:r>
              <a:rPr lang="ru-RU" sz="2800" dirty="0" err="1"/>
              <a:t>Кожна</a:t>
            </a:r>
            <a:r>
              <a:rPr lang="ru-RU" sz="2800" dirty="0"/>
              <a:t> </a:t>
            </a:r>
            <a:r>
              <a:rPr lang="ru-RU" sz="2800" dirty="0" err="1"/>
              <a:t>дитина</a:t>
            </a:r>
            <a:r>
              <a:rPr lang="ru-RU" sz="2800" dirty="0"/>
              <a:t> – </a:t>
            </a:r>
            <a:r>
              <a:rPr lang="ru-RU" sz="2800" dirty="0" err="1"/>
              <a:t>унікальна</a:t>
            </a:r>
            <a:r>
              <a:rPr lang="ru-RU" sz="2800" dirty="0"/>
              <a:t>. </a:t>
            </a:r>
            <a:r>
              <a:rPr lang="ru-RU" sz="2800" dirty="0" err="1"/>
              <a:t>Моє</a:t>
            </a:r>
            <a:r>
              <a:rPr lang="ru-RU" sz="2800" dirty="0"/>
              <a:t> </a:t>
            </a:r>
            <a:r>
              <a:rPr lang="ru-RU" sz="2800" dirty="0" err="1"/>
              <a:t>покликання</a:t>
            </a:r>
            <a:r>
              <a:rPr lang="ru-RU" sz="2800" dirty="0"/>
              <a:t> – </a:t>
            </a:r>
            <a:r>
              <a:rPr lang="ru-RU" sz="2800" dirty="0" err="1"/>
              <a:t>допомогти</a:t>
            </a:r>
            <a:r>
              <a:rPr lang="ru-RU" sz="2800" dirty="0"/>
              <a:t> </a:t>
            </a:r>
            <a:r>
              <a:rPr lang="ru-RU" sz="2800" dirty="0" err="1"/>
              <a:t>їй</a:t>
            </a:r>
            <a:r>
              <a:rPr lang="ru-RU" sz="2800" dirty="0"/>
              <a:t> </a:t>
            </a:r>
            <a:r>
              <a:rPr lang="ru-RU" sz="2800" dirty="0" err="1"/>
              <a:t>відчути</a:t>
            </a:r>
            <a:r>
              <a:rPr lang="ru-RU" sz="2800" dirty="0"/>
              <a:t> себе </a:t>
            </a:r>
            <a:r>
              <a:rPr lang="ru-RU" sz="2800" dirty="0" err="1"/>
              <a:t>впевненою</a:t>
            </a:r>
            <a:r>
              <a:rPr lang="ru-RU" sz="2800" dirty="0"/>
              <a:t>, </a:t>
            </a:r>
            <a:r>
              <a:rPr lang="ru-RU" sz="2800" dirty="0" err="1"/>
              <a:t>потрібною</a:t>
            </a:r>
            <a:r>
              <a:rPr lang="ru-RU" sz="2800" dirty="0"/>
              <a:t> та </a:t>
            </a:r>
            <a:r>
              <a:rPr lang="ru-RU" sz="2800" dirty="0" err="1"/>
              <a:t>успішною</a:t>
            </a:r>
            <a:r>
              <a:rPr lang="ru-RU" sz="2800" dirty="0"/>
              <a:t>».</a:t>
            </a:r>
            <a:r>
              <a:rPr lang="uk-UA" sz="2800" dirty="0" smtClean="0"/>
              <a:t> </a:t>
            </a:r>
          </a:p>
          <a:p>
            <a:r>
              <a:rPr lang="uk-UA" sz="3200" i="1" dirty="0"/>
              <a:t> </a:t>
            </a:r>
            <a:r>
              <a:rPr lang="uk-UA" sz="3200" i="1" dirty="0" smtClean="0"/>
              <a:t>                             </a:t>
            </a:r>
            <a:endParaRPr lang="en-US" sz="2400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94" y="1078158"/>
            <a:ext cx="3195711" cy="3264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8" name="Picture 2" descr="C:\Users\Lenovo-PC-1\Desktop\1.ші нове\вчителі\34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7360" y="1126597"/>
            <a:ext cx="2275177" cy="295956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9961" b="91699" l="4004" r="94727">
                        <a14:foregroundMark x1="28906" y1="52051" x2="28906" y2="52051"/>
                        <a14:foregroundMark x1="24023" y1="54785" x2="24023" y2="54785"/>
                        <a14:foregroundMark x1="74414" y1="51758" x2="74414" y2="51758"/>
                        <a14:foregroundMark x1="66699" y1="51758" x2="66699" y2="51758"/>
                        <a14:backgroundMark x1="21387" y1="19727" x2="21387" y2="19727"/>
                        <a14:backgroundMark x1="65137" y1="14648" x2="65137" y2="14648"/>
                        <a14:backgroundMark x1="45117" y1="25098" x2="45117" y2="25098"/>
                        <a14:backgroundMark x1="15234" y1="35352" x2="15234" y2="35352"/>
                        <a14:backgroundMark x1="16211" y1="37012" x2="16211" y2="37012"/>
                        <a14:backgroundMark x1="30176" y1="33984" x2="30176" y2="33984"/>
                        <a14:backgroundMark x1="25098" y1="32227" x2="25098" y2="32227"/>
                        <a14:backgroundMark x1="60449" y1="21777" x2="60449" y2="21777"/>
                        <a14:backgroundMark x1="60059" y1="26465" x2="60059" y2="26465"/>
                        <a14:backgroundMark x1="55664" y1="28906" x2="55664" y2="28906"/>
                        <a14:backgroundMark x1="77734" y1="24805" x2="77734" y2="24805"/>
                        <a14:backgroundMark x1="72266" y1="24414" x2="72266" y2="24414"/>
                        <a14:backgroundMark x1="86230" y1="38770" x2="86230" y2="38770"/>
                        <a14:backgroundMark x1="77734" y1="37695" x2="77734" y2="37695"/>
                        <a14:backgroundMark x1="83203" y1="56348" x2="83203" y2="56348"/>
                        <a14:backgroundMark x1="81445" y1="45215" x2="81445" y2="45215"/>
                        <a14:backgroundMark x1="82129" y1="39453" x2="82129" y2="39453"/>
                        <a14:backgroundMark x1="51855" y1="19629" x2="51855" y2="19629"/>
                        <a14:backgroundMark x1="47363" y1="30078" x2="47363" y2="30078"/>
                        <a14:backgroundMark x1="50781" y1="27051" x2="50781" y2="27051"/>
                        <a14:backgroundMark x1="52539" y1="21973" x2="52539" y2="21973"/>
                        <a14:backgroundMark x1="49121" y1="19629" x2="49121" y2="19629"/>
                        <a14:backgroundMark x1="55566" y1="31445" x2="55566" y2="31445"/>
                        <a14:backgroundMark x1="46094" y1="31152" x2="46094" y2="31152"/>
                        <a14:backgroundMark x1="37207" y1="27441" x2="37207" y2="27441"/>
                        <a14:backgroundMark x1="32813" y1="22949" x2="32813" y2="22949"/>
                        <a14:backgroundMark x1="16797" y1="31152" x2="16797" y2="31152"/>
                        <a14:backgroundMark x1="35156" y1="31445" x2="35156" y2="31445"/>
                        <a14:backgroundMark x1="77344" y1="29785" x2="77344" y2="29785"/>
                        <a14:backgroundMark x1="72852" y1="34570" x2="72852" y2="34570"/>
                        <a14:backgroundMark x1="65430" y1="35547" x2="65430" y2="35547"/>
                        <a14:backgroundMark x1="61719" y1="27051" x2="61719" y2="27051"/>
                        <a14:backgroundMark x1="34863" y1="40332" x2="34863" y2="40332"/>
                        <a14:backgroundMark x1="11035" y1="37598" x2="11035" y2="37598"/>
                        <a14:backgroundMark x1="26660" y1="20898" x2="26660" y2="20898"/>
                        <a14:backgroundMark x1="38574" y1="21289" x2="38574" y2="21289"/>
                        <a14:backgroundMark x1="35840" y1="19629" x2="35840" y2="19629"/>
                        <a14:backgroundMark x1="29395" y1="19922" x2="29395" y2="19922"/>
                        <a14:backgroundMark x1="45410" y1="17188" x2="45410" y2="17188"/>
                        <a14:backgroundMark x1="62695" y1="18555" x2="62695" y2="18555"/>
                        <a14:backgroundMark x1="55566" y1="24316" x2="55566" y2="24316"/>
                        <a14:backgroundMark x1="14453" y1="59375" x2="14453" y2="59375"/>
                        <a14:backgroundMark x1="18848" y1="46387" x2="18848" y2="46387"/>
                        <a14:backgroundMark x1="18848" y1="41992" x2="18848" y2="41992"/>
                        <a14:backgroundMark x1="70508" y1="31836" x2="70508" y2="31836"/>
                        <a14:backgroundMark x1="81348" y1="27734" x2="81348" y2="27734"/>
                        <a14:backgroundMark x1="78711" y1="51172" x2="78711" y2="51172"/>
                        <a14:backgroundMark x1="83789" y1="61328" x2="83789" y2="61328"/>
                        <a14:backgroundMark x1="79688" y1="60059" x2="79688" y2="60059"/>
                        <a14:backgroundMark x1="83789" y1="46777" x2="83789" y2="46777"/>
                        <a14:backgroundMark x1="64746" y1="40625" x2="64746" y2="40625"/>
                        <a14:backgroundMark x1="47754" y1="37598" x2="47754" y2="37598"/>
                        <a14:backgroundMark x1="41309" y1="28418" x2="41309" y2="28418"/>
                        <a14:backgroundMark x1="38281" y1="35938" x2="38281" y2="35938"/>
                        <a14:backgroundMark x1="19531" y1="49512" x2="19531" y2="49512"/>
                        <a14:backgroundMark x1="29102" y1="47461" x2="29102" y2="47461"/>
                        <a14:backgroundMark x1="22949" y1="47754" x2="22949" y2="47754"/>
                        <a14:backgroundMark x1="68457" y1="47461" x2="68457" y2="47461"/>
                        <a14:backgroundMark x1="72559" y1="47754" x2="72559" y2="47754"/>
                        <a14:backgroundMark x1="74609" y1="44727" x2="74609" y2="44727"/>
                        <a14:backgroundMark x1="31445" y1="45313" x2="31445" y2="45313"/>
                        <a14:backgroundMark x1="31641" y1="47754" x2="31641" y2="47754"/>
                        <a14:backgroundMark x1="31445" y1="51172" x2="31445" y2="51172"/>
                        <a14:backgroundMark x1="31250" y1="53516" x2="31250" y2="53516"/>
                        <a14:backgroundMark x1="27246" y1="49414" x2="27246" y2="49414"/>
                        <a14:backgroundMark x1="26758" y1="46582" x2="26758" y2="46582"/>
                        <a14:backgroundMark x1="30469" y1="43848" x2="30469" y2="43848"/>
                        <a14:backgroundMark x1="32715" y1="43848" x2="32715" y2="43848"/>
                        <a14:backgroundMark x1="66602" y1="45801" x2="66602" y2="45801"/>
                        <a14:backgroundMark x1="66895" y1="44434" x2="66895" y2="44434"/>
                        <a14:backgroundMark x1="66602" y1="49414" x2="66602" y2="49414"/>
                        <a14:backgroundMark x1="69043" y1="48730" x2="69043" y2="48730"/>
                        <a14:backgroundMark x1="70703" y1="51563" x2="70703" y2="51563"/>
                        <a14:backgroundMark x1="65332" y1="43848" x2="65332" y2="43848"/>
                        <a14:backgroundMark x1="52734" y1="43652" x2="52734" y2="43652"/>
                        <a14:backgroundMark x1="20508" y1="55176" x2="20508" y2="55176"/>
                        <a14:backgroundMark x1="20801" y1="57813" x2="20801" y2="57813"/>
                        <a14:backgroundMark x1="23340" y1="58887" x2="23340" y2="58887"/>
                        <a14:backgroundMark x1="24609" y1="61914" x2="24609" y2="61914"/>
                        <a14:backgroundMark x1="24414" y1="63574" x2="24414" y2="63574"/>
                        <a14:backgroundMark x1="17969" y1="62109" x2="17969" y2="621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3366"/>
          <a:stretch/>
        </p:blipFill>
        <p:spPr bwMode="auto">
          <a:xfrm>
            <a:off x="-421868" y="4728103"/>
            <a:ext cx="5189818" cy="2939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9001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588"/>
          <a:stretch/>
        </p:blipFill>
        <p:spPr bwMode="auto">
          <a:xfrm>
            <a:off x="-47690" y="-48281"/>
            <a:ext cx="1156976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Скругленный прямоугольник 27"/>
          <p:cNvSpPr/>
          <p:nvPr/>
        </p:nvSpPr>
        <p:spPr>
          <a:xfrm>
            <a:off x="4187229" y="4435876"/>
            <a:ext cx="7109882" cy="11121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6662" y="25273"/>
            <a:ext cx="103510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 smtClean="0">
                <a:effectLst>
                  <a:glow rad="127000">
                    <a:schemeClr val="bg1"/>
                  </a:glow>
                </a:effectLst>
                <a:latin typeface="+mj-lt"/>
              </a:rPr>
              <a:t>МОЇ ПЕДАГОГІЧНІ ПРИНЦИПИ</a:t>
            </a:r>
            <a:endParaRPr lang="uk-UA" sz="5400" b="1" dirty="0">
              <a:effectLst>
                <a:glow rad="127000">
                  <a:schemeClr val="bg1"/>
                </a:glow>
              </a:effectLst>
              <a:latin typeface="+mj-lt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163931" y="990775"/>
            <a:ext cx="7051251" cy="9065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162056" y="1967836"/>
            <a:ext cx="7135055" cy="11470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Прямоугольник 18"/>
          <p:cNvSpPr/>
          <p:nvPr/>
        </p:nvSpPr>
        <p:spPr>
          <a:xfrm>
            <a:off x="4512810" y="2064312"/>
            <a:ext cx="67899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/>
              <a:t>У</a:t>
            </a:r>
            <a:r>
              <a:rPr lang="uk-UA" sz="2800" dirty="0" smtClean="0"/>
              <a:t> </a:t>
            </a:r>
            <a:r>
              <a:rPr lang="uk-UA" sz="2800" dirty="0"/>
              <a:t>центрі уваги потреби, можливості та емоційний стан дитини.</a:t>
            </a:r>
            <a:endParaRPr lang="uk-UA" sz="2800" dirty="0" smtClean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187229" y="5709209"/>
            <a:ext cx="7188922" cy="6546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163932" y="3264007"/>
            <a:ext cx="7098290" cy="10772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Прямоугольник 20"/>
          <p:cNvSpPr/>
          <p:nvPr/>
        </p:nvSpPr>
        <p:spPr>
          <a:xfrm>
            <a:off x="4772354" y="3264007"/>
            <a:ext cx="62769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/>
              <a:t>У кожній дитині є щось хороше – знайди його.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691456" y="4442427"/>
            <a:ext cx="66056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/>
              <a:t>Сприйняття дитини серцем і розумом. Учитися розуміти душевний стан дитини.</a:t>
            </a:r>
          </a:p>
        </p:txBody>
      </p:sp>
      <p:grpSp>
        <p:nvGrpSpPr>
          <p:cNvPr id="29" name="Group 44"/>
          <p:cNvGrpSpPr>
            <a:grpSpLocks/>
          </p:cNvGrpSpPr>
          <p:nvPr/>
        </p:nvGrpSpPr>
        <p:grpSpPr bwMode="auto">
          <a:xfrm>
            <a:off x="3862853" y="1108291"/>
            <a:ext cx="697757" cy="671505"/>
            <a:chOff x="384" y="1776"/>
            <a:chExt cx="1488" cy="1488"/>
          </a:xfrm>
          <a:solidFill>
            <a:schemeClr val="tx2">
              <a:lumMod val="75000"/>
            </a:schemeClr>
          </a:solidFill>
        </p:grpSpPr>
        <p:sp>
          <p:nvSpPr>
            <p:cNvPr id="30" name="Oval 45"/>
            <p:cNvSpPr>
              <a:spLocks noChangeArrowheads="1"/>
            </p:cNvSpPr>
            <p:nvPr/>
          </p:nvSpPr>
          <p:spPr bwMode="gray">
            <a:xfrm>
              <a:off x="384" y="1776"/>
              <a:ext cx="1488" cy="1488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  <a:round/>
              <a:headEnd/>
              <a:tailEnd/>
            </a:ln>
            <a:effectLst>
              <a:outerShdw dist="50800" dir="54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1" name="Oval 46"/>
            <p:cNvSpPr>
              <a:spLocks noChangeArrowheads="1"/>
            </p:cNvSpPr>
            <p:nvPr/>
          </p:nvSpPr>
          <p:spPr bwMode="gray">
            <a:xfrm>
              <a:off x="407" y="1799"/>
              <a:ext cx="1434" cy="1434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</p:grpSp>
      <p:grpSp>
        <p:nvGrpSpPr>
          <p:cNvPr id="32" name="Group 44"/>
          <p:cNvGrpSpPr>
            <a:grpSpLocks/>
          </p:cNvGrpSpPr>
          <p:nvPr/>
        </p:nvGrpSpPr>
        <p:grpSpPr bwMode="auto">
          <a:xfrm>
            <a:off x="3839584" y="5695116"/>
            <a:ext cx="744297" cy="676400"/>
            <a:chOff x="384" y="1776"/>
            <a:chExt cx="1488" cy="1488"/>
          </a:xfrm>
          <a:solidFill>
            <a:schemeClr val="tx2">
              <a:lumMod val="75000"/>
            </a:schemeClr>
          </a:solidFill>
        </p:grpSpPr>
        <p:sp>
          <p:nvSpPr>
            <p:cNvPr id="33" name="Oval 45"/>
            <p:cNvSpPr>
              <a:spLocks noChangeArrowheads="1"/>
            </p:cNvSpPr>
            <p:nvPr/>
          </p:nvSpPr>
          <p:spPr bwMode="gray">
            <a:xfrm>
              <a:off x="384" y="1776"/>
              <a:ext cx="1488" cy="1488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  <a:round/>
              <a:headEnd/>
              <a:tailEnd/>
            </a:ln>
            <a:effectLst>
              <a:outerShdw dist="50800" dir="54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4" name="Oval 46"/>
            <p:cNvSpPr>
              <a:spLocks noChangeArrowheads="1"/>
            </p:cNvSpPr>
            <p:nvPr/>
          </p:nvSpPr>
          <p:spPr bwMode="gray">
            <a:xfrm>
              <a:off x="407" y="1799"/>
              <a:ext cx="1434" cy="1434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</p:grpSp>
      <p:grpSp>
        <p:nvGrpSpPr>
          <p:cNvPr id="35" name="Group 44"/>
          <p:cNvGrpSpPr>
            <a:grpSpLocks/>
          </p:cNvGrpSpPr>
          <p:nvPr/>
        </p:nvGrpSpPr>
        <p:grpSpPr bwMode="auto">
          <a:xfrm>
            <a:off x="3767439" y="4578442"/>
            <a:ext cx="816442" cy="738810"/>
            <a:chOff x="384" y="1776"/>
            <a:chExt cx="1488" cy="1488"/>
          </a:xfrm>
          <a:solidFill>
            <a:schemeClr val="tx2">
              <a:lumMod val="75000"/>
            </a:schemeClr>
          </a:solidFill>
        </p:grpSpPr>
        <p:sp>
          <p:nvSpPr>
            <p:cNvPr id="36" name="Oval 45"/>
            <p:cNvSpPr>
              <a:spLocks noChangeArrowheads="1"/>
            </p:cNvSpPr>
            <p:nvPr/>
          </p:nvSpPr>
          <p:spPr bwMode="gray">
            <a:xfrm>
              <a:off x="384" y="1776"/>
              <a:ext cx="1488" cy="1488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  <a:round/>
              <a:headEnd/>
              <a:tailEnd/>
            </a:ln>
            <a:effectLst>
              <a:outerShdw dist="50800" dir="54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7" name="Oval 46"/>
            <p:cNvSpPr>
              <a:spLocks noChangeArrowheads="1"/>
            </p:cNvSpPr>
            <p:nvPr/>
          </p:nvSpPr>
          <p:spPr bwMode="gray">
            <a:xfrm>
              <a:off x="407" y="1799"/>
              <a:ext cx="1434" cy="1434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</p:grpSp>
      <p:grpSp>
        <p:nvGrpSpPr>
          <p:cNvPr id="38" name="Group 44"/>
          <p:cNvGrpSpPr>
            <a:grpSpLocks/>
          </p:cNvGrpSpPr>
          <p:nvPr/>
        </p:nvGrpSpPr>
        <p:grpSpPr bwMode="auto">
          <a:xfrm>
            <a:off x="3809907" y="3369712"/>
            <a:ext cx="754644" cy="712075"/>
            <a:chOff x="384" y="1776"/>
            <a:chExt cx="1488" cy="1488"/>
          </a:xfrm>
          <a:solidFill>
            <a:schemeClr val="tx2">
              <a:lumMod val="75000"/>
            </a:schemeClr>
          </a:solidFill>
        </p:grpSpPr>
        <p:sp>
          <p:nvSpPr>
            <p:cNvPr id="39" name="Oval 45"/>
            <p:cNvSpPr>
              <a:spLocks noChangeArrowheads="1"/>
            </p:cNvSpPr>
            <p:nvPr/>
          </p:nvSpPr>
          <p:spPr bwMode="gray">
            <a:xfrm>
              <a:off x="384" y="1776"/>
              <a:ext cx="1488" cy="1488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  <a:round/>
              <a:headEnd/>
              <a:tailEnd/>
            </a:ln>
            <a:effectLst>
              <a:outerShdw dist="50800" dir="54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40" name="Oval 46"/>
            <p:cNvSpPr>
              <a:spLocks noChangeArrowheads="1"/>
            </p:cNvSpPr>
            <p:nvPr/>
          </p:nvSpPr>
          <p:spPr bwMode="gray">
            <a:xfrm>
              <a:off x="407" y="1799"/>
              <a:ext cx="1434" cy="1434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</p:grpSp>
      <p:grpSp>
        <p:nvGrpSpPr>
          <p:cNvPr id="41" name="Group 44"/>
          <p:cNvGrpSpPr>
            <a:grpSpLocks/>
          </p:cNvGrpSpPr>
          <p:nvPr/>
        </p:nvGrpSpPr>
        <p:grpSpPr bwMode="auto">
          <a:xfrm>
            <a:off x="3809908" y="2222325"/>
            <a:ext cx="688366" cy="638081"/>
            <a:chOff x="384" y="1776"/>
            <a:chExt cx="1488" cy="1488"/>
          </a:xfrm>
          <a:solidFill>
            <a:schemeClr val="tx2">
              <a:lumMod val="75000"/>
            </a:schemeClr>
          </a:solidFill>
        </p:grpSpPr>
        <p:sp>
          <p:nvSpPr>
            <p:cNvPr id="42" name="Oval 45"/>
            <p:cNvSpPr>
              <a:spLocks noChangeArrowheads="1"/>
            </p:cNvSpPr>
            <p:nvPr/>
          </p:nvSpPr>
          <p:spPr bwMode="gray">
            <a:xfrm>
              <a:off x="384" y="1776"/>
              <a:ext cx="1488" cy="1488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  <a:round/>
              <a:headEnd/>
              <a:tailEnd/>
            </a:ln>
            <a:effectLst>
              <a:outerShdw dist="50800" dir="54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43" name="Oval 46"/>
            <p:cNvSpPr>
              <a:spLocks noChangeArrowheads="1"/>
            </p:cNvSpPr>
            <p:nvPr/>
          </p:nvSpPr>
          <p:spPr bwMode="gray">
            <a:xfrm>
              <a:off x="407" y="1799"/>
              <a:ext cx="1434" cy="1434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</p:grpSp>
      <p:sp>
        <p:nvSpPr>
          <p:cNvPr id="47" name="Прямоугольник 46"/>
          <p:cNvSpPr/>
          <p:nvPr/>
        </p:nvSpPr>
        <p:spPr>
          <a:xfrm>
            <a:off x="4531120" y="933934"/>
            <a:ext cx="67899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/>
              <a:t>Не навчити – а допомогти навчатися. Не виховати – а підтримати у зростанні.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341205" y="5734008"/>
            <a:ext cx="71331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/>
              <a:t>    Щоб навчати дітей - постійно вчися сам</a:t>
            </a:r>
            <a:r>
              <a:rPr lang="uk-UA" sz="3200" dirty="0" smtClean="0"/>
              <a:t>. </a:t>
            </a:r>
          </a:p>
        </p:txBody>
      </p:sp>
      <p:grpSp>
        <p:nvGrpSpPr>
          <p:cNvPr id="54" name="Группа 53"/>
          <p:cNvGrpSpPr/>
          <p:nvPr/>
        </p:nvGrpSpPr>
        <p:grpSpPr>
          <a:xfrm>
            <a:off x="363599" y="1346103"/>
            <a:ext cx="3263125" cy="2865574"/>
            <a:chOff x="7976236" y="3561183"/>
            <a:chExt cx="3150097" cy="2100065"/>
          </a:xfrm>
        </p:grpSpPr>
        <p:pic>
          <p:nvPicPr>
            <p:cNvPr id="55" name="Picture 5" descr="C:\Users\Lenovo-PC-1\Downloads\pngwing.com (5)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6236" y="3561183"/>
              <a:ext cx="3150097" cy="210006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Прямоугольник 56"/>
            <p:cNvSpPr/>
            <p:nvPr/>
          </p:nvSpPr>
          <p:spPr>
            <a:xfrm>
              <a:off x="8137301" y="3717032"/>
              <a:ext cx="2808312" cy="18002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9961" b="89844" l="4590" r="95703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085" y="3562051"/>
            <a:ext cx="4266129" cy="4266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Рисунок 43" descr="IMG-12ab30afed53b67b867e074d438afe85-V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340768"/>
            <a:ext cx="3824490" cy="28803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5589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588"/>
          <a:stretch/>
        </p:blipFill>
        <p:spPr bwMode="auto">
          <a:xfrm>
            <a:off x="15206" y="0"/>
            <a:ext cx="115220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39" y="190515"/>
            <a:ext cx="111797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effectLst>
                  <a:glow rad="127000">
                    <a:schemeClr val="bg1"/>
                  </a:glow>
                </a:effectLst>
                <a:latin typeface="+mj-lt"/>
              </a:rPr>
              <a:t>Проблемне питання над яким працюю:</a:t>
            </a:r>
            <a:endParaRPr lang="uk-UA" sz="4400" b="1" dirty="0">
              <a:effectLst>
                <a:glow rad="127000">
                  <a:schemeClr val="bg1"/>
                </a:glow>
              </a:effectLst>
              <a:latin typeface="+mj-lt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170206" y="1231201"/>
            <a:ext cx="6142677" cy="4263640"/>
          </a:xfrm>
          <a:prstGeom prst="roundRect">
            <a:avLst>
              <a:gd name="adj" fmla="val 1107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28" name="Group 50"/>
          <p:cNvGrpSpPr>
            <a:grpSpLocks/>
          </p:cNvGrpSpPr>
          <p:nvPr/>
        </p:nvGrpSpPr>
        <p:grpSpPr bwMode="auto">
          <a:xfrm>
            <a:off x="4974407" y="976980"/>
            <a:ext cx="1159918" cy="1076729"/>
            <a:chOff x="384" y="1776"/>
            <a:chExt cx="1488" cy="1488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29" name="Oval 51"/>
            <p:cNvSpPr>
              <a:spLocks noChangeArrowheads="1"/>
            </p:cNvSpPr>
            <p:nvPr/>
          </p:nvSpPr>
          <p:spPr bwMode="gray">
            <a:xfrm>
              <a:off x="384" y="1776"/>
              <a:ext cx="1488" cy="1488"/>
            </a:xfrm>
            <a:prstGeom prst="ellipse">
              <a:avLst/>
            </a:prstGeom>
            <a:grpFill/>
            <a:ln w="12700">
              <a:noFill/>
              <a:round/>
              <a:headEnd/>
              <a:tailEnd/>
            </a:ln>
            <a:effectLst>
              <a:outerShdw dist="50800" dir="5400000" algn="ctr" rotWithShape="0">
                <a:schemeClr val="bg2"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0" name="Oval 52"/>
            <p:cNvSpPr>
              <a:spLocks noChangeArrowheads="1"/>
            </p:cNvSpPr>
            <p:nvPr/>
          </p:nvSpPr>
          <p:spPr bwMode="gray">
            <a:xfrm>
              <a:off x="407" y="1799"/>
              <a:ext cx="1434" cy="1434"/>
            </a:xfrm>
            <a:prstGeom prst="ellipse">
              <a:avLst/>
            </a:prstGeom>
            <a:grpFill/>
            <a:ln w="19050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5184973" y="1628800"/>
            <a:ext cx="598800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/>
              <a:t>«</a:t>
            </a:r>
            <a:r>
              <a:rPr lang="ru-RU" sz="4400" b="1" dirty="0" err="1" smtClean="0"/>
              <a:t>Партнерська</a:t>
            </a:r>
            <a:r>
              <a:rPr lang="ru-RU" sz="4400" b="1" dirty="0" smtClean="0"/>
              <a:t>  </a:t>
            </a:r>
            <a:r>
              <a:rPr lang="ru-RU" sz="4400" b="1" dirty="0" err="1" smtClean="0"/>
              <a:t>співпраця</a:t>
            </a:r>
            <a:r>
              <a:rPr lang="ru-RU" sz="4400" b="1" dirty="0" smtClean="0"/>
              <a:t> </a:t>
            </a:r>
            <a:r>
              <a:rPr lang="ru-RU" sz="4400" b="1" dirty="0" err="1" smtClean="0"/>
              <a:t>вчителя</a:t>
            </a:r>
            <a:r>
              <a:rPr lang="ru-RU" sz="4400" b="1" dirty="0" smtClean="0"/>
              <a:t> та </a:t>
            </a:r>
            <a:r>
              <a:rPr lang="ru-RU" sz="4400" b="1" dirty="0" err="1" smtClean="0"/>
              <a:t>асистента</a:t>
            </a:r>
            <a:r>
              <a:rPr lang="ru-RU" sz="4400" b="1" dirty="0" smtClean="0"/>
              <a:t> </a:t>
            </a:r>
            <a:r>
              <a:rPr lang="ru-RU" sz="4400" b="1" dirty="0" err="1" smtClean="0"/>
              <a:t>вчителя</a:t>
            </a:r>
            <a:r>
              <a:rPr lang="ru-RU" sz="4400" b="1" dirty="0" smtClean="0"/>
              <a:t> в </a:t>
            </a:r>
            <a:r>
              <a:rPr lang="ru-RU" sz="4400" b="1" dirty="0" err="1" smtClean="0"/>
              <a:t>інклюзивному</a:t>
            </a:r>
            <a:r>
              <a:rPr lang="ru-RU" sz="4400" b="1" dirty="0" smtClean="0"/>
              <a:t> </a:t>
            </a:r>
            <a:r>
              <a:rPr lang="ru-RU" sz="4400" b="1" dirty="0" err="1" smtClean="0"/>
              <a:t>класі</a:t>
            </a:r>
            <a:r>
              <a:rPr lang="ru-RU" sz="4400" b="1" dirty="0" smtClean="0"/>
              <a:t>»</a:t>
            </a:r>
            <a:endParaRPr lang="uk-UA" sz="4400" b="1" dirty="0"/>
          </a:p>
        </p:txBody>
      </p:sp>
      <p:grpSp>
        <p:nvGrpSpPr>
          <p:cNvPr id="18" name="Группа 17"/>
          <p:cNvGrpSpPr/>
          <p:nvPr/>
        </p:nvGrpSpPr>
        <p:grpSpPr>
          <a:xfrm>
            <a:off x="437784" y="1202337"/>
            <a:ext cx="3672408" cy="3749394"/>
            <a:chOff x="7976236" y="3561183"/>
            <a:chExt cx="3150097" cy="2100065"/>
          </a:xfrm>
        </p:grpSpPr>
        <p:pic>
          <p:nvPicPr>
            <p:cNvPr id="19" name="Picture 5" descr="C:\Users\Lenovo-PC-1\Downloads\pngwing.com (5)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6236" y="3561183"/>
              <a:ext cx="3150097" cy="210006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Прямоугольник 19"/>
            <p:cNvSpPr/>
            <p:nvPr/>
          </p:nvSpPr>
          <p:spPr>
            <a:xfrm>
              <a:off x="8137301" y="3717032"/>
              <a:ext cx="2808312" cy="18002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pic>
        <p:nvPicPr>
          <p:cNvPr id="45058" name="Picture 2" descr="C:\Users\Lenovo-PC-1\Desktop\1.ші нове\вчителі\34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6516" y="1034905"/>
            <a:ext cx="3012030" cy="391682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9961" b="91699" l="4004" r="94727">
                        <a14:foregroundMark x1="28906" y1="52051" x2="28906" y2="52051"/>
                        <a14:foregroundMark x1="24023" y1="54785" x2="24023" y2="54785"/>
                        <a14:foregroundMark x1="74414" y1="51758" x2="74414" y2="51758"/>
                        <a14:foregroundMark x1="66699" y1="51758" x2="66699" y2="51758"/>
                        <a14:backgroundMark x1="21387" y1="19727" x2="21387" y2="19727"/>
                        <a14:backgroundMark x1="65137" y1="14648" x2="65137" y2="14648"/>
                        <a14:backgroundMark x1="45117" y1="25098" x2="45117" y2="25098"/>
                        <a14:backgroundMark x1="15234" y1="35352" x2="15234" y2="35352"/>
                        <a14:backgroundMark x1="16211" y1="37012" x2="16211" y2="37012"/>
                        <a14:backgroundMark x1="30176" y1="33984" x2="30176" y2="33984"/>
                        <a14:backgroundMark x1="25098" y1="32227" x2="25098" y2="32227"/>
                        <a14:backgroundMark x1="60449" y1="21777" x2="60449" y2="21777"/>
                        <a14:backgroundMark x1="60059" y1="26465" x2="60059" y2="26465"/>
                        <a14:backgroundMark x1="55664" y1="28906" x2="55664" y2="28906"/>
                        <a14:backgroundMark x1="77734" y1="24805" x2="77734" y2="24805"/>
                        <a14:backgroundMark x1="72266" y1="24414" x2="72266" y2="24414"/>
                        <a14:backgroundMark x1="86230" y1="38770" x2="86230" y2="38770"/>
                        <a14:backgroundMark x1="77734" y1="37695" x2="77734" y2="37695"/>
                        <a14:backgroundMark x1="83203" y1="56348" x2="83203" y2="56348"/>
                        <a14:backgroundMark x1="81445" y1="45215" x2="81445" y2="45215"/>
                        <a14:backgroundMark x1="82129" y1="39453" x2="82129" y2="39453"/>
                        <a14:backgroundMark x1="51855" y1="19629" x2="51855" y2="19629"/>
                        <a14:backgroundMark x1="47363" y1="30078" x2="47363" y2="30078"/>
                        <a14:backgroundMark x1="50781" y1="27051" x2="50781" y2="27051"/>
                        <a14:backgroundMark x1="52539" y1="21973" x2="52539" y2="21973"/>
                        <a14:backgroundMark x1="49121" y1="19629" x2="49121" y2="19629"/>
                        <a14:backgroundMark x1="55566" y1="31445" x2="55566" y2="31445"/>
                        <a14:backgroundMark x1="46094" y1="31152" x2="46094" y2="31152"/>
                        <a14:backgroundMark x1="37207" y1="27441" x2="37207" y2="27441"/>
                        <a14:backgroundMark x1="32813" y1="22949" x2="32813" y2="22949"/>
                        <a14:backgroundMark x1="16797" y1="31152" x2="16797" y2="31152"/>
                        <a14:backgroundMark x1="35156" y1="31445" x2="35156" y2="31445"/>
                        <a14:backgroundMark x1="77344" y1="29785" x2="77344" y2="29785"/>
                        <a14:backgroundMark x1="72852" y1="34570" x2="72852" y2="34570"/>
                        <a14:backgroundMark x1="65430" y1="35547" x2="65430" y2="35547"/>
                        <a14:backgroundMark x1="61719" y1="27051" x2="61719" y2="27051"/>
                        <a14:backgroundMark x1="34863" y1="40332" x2="34863" y2="40332"/>
                        <a14:backgroundMark x1="11035" y1="37598" x2="11035" y2="37598"/>
                        <a14:backgroundMark x1="26660" y1="20898" x2="26660" y2="20898"/>
                        <a14:backgroundMark x1="38574" y1="21289" x2="38574" y2="21289"/>
                        <a14:backgroundMark x1="35840" y1="19629" x2="35840" y2="19629"/>
                        <a14:backgroundMark x1="29395" y1="19922" x2="29395" y2="19922"/>
                        <a14:backgroundMark x1="45410" y1="17188" x2="45410" y2="17188"/>
                        <a14:backgroundMark x1="62695" y1="18555" x2="62695" y2="18555"/>
                        <a14:backgroundMark x1="55566" y1="24316" x2="55566" y2="24316"/>
                        <a14:backgroundMark x1="14453" y1="59375" x2="14453" y2="59375"/>
                        <a14:backgroundMark x1="18848" y1="46387" x2="18848" y2="46387"/>
                        <a14:backgroundMark x1="18848" y1="41992" x2="18848" y2="41992"/>
                        <a14:backgroundMark x1="70508" y1="31836" x2="70508" y2="31836"/>
                        <a14:backgroundMark x1="81348" y1="27734" x2="81348" y2="27734"/>
                        <a14:backgroundMark x1="78711" y1="51172" x2="78711" y2="51172"/>
                        <a14:backgroundMark x1="83789" y1="61328" x2="83789" y2="61328"/>
                        <a14:backgroundMark x1="79688" y1="60059" x2="79688" y2="60059"/>
                        <a14:backgroundMark x1="83789" y1="46777" x2="83789" y2="46777"/>
                        <a14:backgroundMark x1="64746" y1="40625" x2="64746" y2="40625"/>
                        <a14:backgroundMark x1="47754" y1="37598" x2="47754" y2="37598"/>
                        <a14:backgroundMark x1="41309" y1="28418" x2="41309" y2="28418"/>
                        <a14:backgroundMark x1="38281" y1="35938" x2="38281" y2="35938"/>
                        <a14:backgroundMark x1="19531" y1="49512" x2="19531" y2="49512"/>
                        <a14:backgroundMark x1="29102" y1="47461" x2="29102" y2="47461"/>
                        <a14:backgroundMark x1="22949" y1="47754" x2="22949" y2="47754"/>
                        <a14:backgroundMark x1="68457" y1="47461" x2="68457" y2="47461"/>
                        <a14:backgroundMark x1="72559" y1="47754" x2="72559" y2="47754"/>
                        <a14:backgroundMark x1="74609" y1="44727" x2="74609" y2="44727"/>
                        <a14:backgroundMark x1="31445" y1="45313" x2="31445" y2="45313"/>
                        <a14:backgroundMark x1="31641" y1="47754" x2="31641" y2="47754"/>
                        <a14:backgroundMark x1="31445" y1="51172" x2="31445" y2="51172"/>
                        <a14:backgroundMark x1="31250" y1="53516" x2="31250" y2="53516"/>
                        <a14:backgroundMark x1="27246" y1="49414" x2="27246" y2="49414"/>
                        <a14:backgroundMark x1="26758" y1="46582" x2="26758" y2="46582"/>
                        <a14:backgroundMark x1="30469" y1="43848" x2="30469" y2="43848"/>
                        <a14:backgroundMark x1="32715" y1="43848" x2="32715" y2="43848"/>
                        <a14:backgroundMark x1="66602" y1="45801" x2="66602" y2="45801"/>
                        <a14:backgroundMark x1="66895" y1="44434" x2="66895" y2="44434"/>
                        <a14:backgroundMark x1="66602" y1="49414" x2="66602" y2="49414"/>
                        <a14:backgroundMark x1="69043" y1="48730" x2="69043" y2="48730"/>
                        <a14:backgroundMark x1="70703" y1="51563" x2="70703" y2="51563"/>
                        <a14:backgroundMark x1="65332" y1="43848" x2="65332" y2="43848"/>
                        <a14:backgroundMark x1="52734" y1="43652" x2="52734" y2="43652"/>
                        <a14:backgroundMark x1="20508" y1="55176" x2="20508" y2="55176"/>
                        <a14:backgroundMark x1="20801" y1="57813" x2="20801" y2="57813"/>
                        <a14:backgroundMark x1="23340" y1="58887" x2="23340" y2="58887"/>
                        <a14:backgroundMark x1="24609" y1="61914" x2="24609" y2="61914"/>
                        <a14:backgroundMark x1="24414" y1="63574" x2="24414" y2="63574"/>
                        <a14:backgroundMark x1="17969" y1="62109" x2="17969" y2="621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3366"/>
          <a:stretch/>
        </p:blipFill>
        <p:spPr bwMode="auto">
          <a:xfrm>
            <a:off x="-421868" y="4951731"/>
            <a:ext cx="4958770" cy="2715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08421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588"/>
          <a:stretch/>
        </p:blipFill>
        <p:spPr bwMode="auto">
          <a:xfrm>
            <a:off x="15206" y="0"/>
            <a:ext cx="115220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Скругленный прямоугольник 26"/>
          <p:cNvSpPr/>
          <p:nvPr/>
        </p:nvSpPr>
        <p:spPr>
          <a:xfrm>
            <a:off x="1073943" y="2373164"/>
            <a:ext cx="6288793" cy="806897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 smtClean="0"/>
              <a:t>    </a:t>
            </a:r>
            <a:endParaRPr lang="uk-UA" sz="2400" b="1" dirty="0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269881" y="3482128"/>
            <a:ext cx="6092856" cy="782735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 smtClean="0"/>
              <a:t>    </a:t>
            </a:r>
            <a:endParaRPr lang="uk-UA" sz="2400" b="1" dirty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085966" y="4526322"/>
            <a:ext cx="6337386" cy="75583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uk-UA" sz="2400" b="1" dirty="0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787898" y="5644186"/>
            <a:ext cx="6573017" cy="67870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 smtClean="0"/>
              <a:t>     </a:t>
            </a:r>
            <a:endParaRPr lang="uk-UA" sz="2400" b="1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823327" y="1429037"/>
            <a:ext cx="6539410" cy="707887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 smtClean="0"/>
              <a:t>    </a:t>
            </a:r>
            <a:endParaRPr lang="uk-UA" sz="2400" b="1" dirty="0"/>
          </a:p>
        </p:txBody>
      </p:sp>
      <p:grpSp>
        <p:nvGrpSpPr>
          <p:cNvPr id="9" name="Group 44"/>
          <p:cNvGrpSpPr>
            <a:grpSpLocks/>
          </p:cNvGrpSpPr>
          <p:nvPr/>
        </p:nvGrpSpPr>
        <p:grpSpPr bwMode="auto">
          <a:xfrm>
            <a:off x="658183" y="4542762"/>
            <a:ext cx="792176" cy="722955"/>
            <a:chOff x="384" y="1776"/>
            <a:chExt cx="1488" cy="1488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0" name="Oval 45"/>
            <p:cNvSpPr>
              <a:spLocks noChangeArrowheads="1"/>
            </p:cNvSpPr>
            <p:nvPr/>
          </p:nvSpPr>
          <p:spPr bwMode="gray">
            <a:xfrm>
              <a:off x="384" y="1776"/>
              <a:ext cx="1488" cy="1488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  <a:round/>
              <a:headEnd/>
              <a:tailEnd/>
            </a:ln>
            <a:effectLst>
              <a:outerShdw dist="50800" dir="54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1" name="Oval 46"/>
            <p:cNvSpPr>
              <a:spLocks noChangeArrowheads="1"/>
            </p:cNvSpPr>
            <p:nvPr/>
          </p:nvSpPr>
          <p:spPr bwMode="gray">
            <a:xfrm>
              <a:off x="407" y="1799"/>
              <a:ext cx="1434" cy="1434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</p:grpSp>
      <p:grpSp>
        <p:nvGrpSpPr>
          <p:cNvPr id="12" name="Group 44"/>
          <p:cNvGrpSpPr>
            <a:grpSpLocks/>
          </p:cNvGrpSpPr>
          <p:nvPr/>
        </p:nvGrpSpPr>
        <p:grpSpPr bwMode="auto">
          <a:xfrm>
            <a:off x="922671" y="3478638"/>
            <a:ext cx="771954" cy="722955"/>
            <a:chOff x="384" y="1776"/>
            <a:chExt cx="1488" cy="1488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3" name="Oval 45"/>
            <p:cNvSpPr>
              <a:spLocks noChangeArrowheads="1"/>
            </p:cNvSpPr>
            <p:nvPr/>
          </p:nvSpPr>
          <p:spPr bwMode="gray">
            <a:xfrm>
              <a:off x="384" y="1776"/>
              <a:ext cx="1488" cy="1488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  <a:round/>
              <a:headEnd/>
              <a:tailEnd/>
            </a:ln>
            <a:effectLst>
              <a:outerShdw dist="50800" dir="54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4" name="Oval 46"/>
            <p:cNvSpPr>
              <a:spLocks noChangeArrowheads="1"/>
            </p:cNvSpPr>
            <p:nvPr/>
          </p:nvSpPr>
          <p:spPr bwMode="gray">
            <a:xfrm>
              <a:off x="407" y="1799"/>
              <a:ext cx="1434" cy="1434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</p:grpSp>
      <p:grpSp>
        <p:nvGrpSpPr>
          <p:cNvPr id="15" name="Group 44"/>
          <p:cNvGrpSpPr>
            <a:grpSpLocks/>
          </p:cNvGrpSpPr>
          <p:nvPr/>
        </p:nvGrpSpPr>
        <p:grpSpPr bwMode="auto">
          <a:xfrm>
            <a:off x="663403" y="2415134"/>
            <a:ext cx="786956" cy="722955"/>
            <a:chOff x="384" y="1776"/>
            <a:chExt cx="1488" cy="1488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6" name="Oval 45"/>
            <p:cNvSpPr>
              <a:spLocks noChangeArrowheads="1"/>
            </p:cNvSpPr>
            <p:nvPr/>
          </p:nvSpPr>
          <p:spPr bwMode="gray">
            <a:xfrm>
              <a:off x="384" y="1776"/>
              <a:ext cx="1488" cy="1488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  <a:round/>
              <a:headEnd/>
              <a:tailEnd/>
            </a:ln>
            <a:effectLst>
              <a:outerShdw dist="50800" dir="54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7" name="Oval 46"/>
            <p:cNvSpPr>
              <a:spLocks noChangeArrowheads="1"/>
            </p:cNvSpPr>
            <p:nvPr/>
          </p:nvSpPr>
          <p:spPr bwMode="gray">
            <a:xfrm>
              <a:off x="407" y="1799"/>
              <a:ext cx="1434" cy="1434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</p:grpSp>
      <p:grpSp>
        <p:nvGrpSpPr>
          <p:cNvPr id="18" name="Group 44"/>
          <p:cNvGrpSpPr>
            <a:grpSpLocks/>
          </p:cNvGrpSpPr>
          <p:nvPr/>
        </p:nvGrpSpPr>
        <p:grpSpPr bwMode="auto">
          <a:xfrm>
            <a:off x="372738" y="1429037"/>
            <a:ext cx="716124" cy="722955"/>
            <a:chOff x="384" y="1776"/>
            <a:chExt cx="1488" cy="1488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9" name="Oval 45"/>
            <p:cNvSpPr>
              <a:spLocks noChangeArrowheads="1"/>
            </p:cNvSpPr>
            <p:nvPr/>
          </p:nvSpPr>
          <p:spPr bwMode="gray">
            <a:xfrm>
              <a:off x="384" y="1776"/>
              <a:ext cx="1488" cy="1488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  <a:round/>
              <a:headEnd/>
              <a:tailEnd/>
            </a:ln>
            <a:effectLst>
              <a:outerShdw dist="50800" dir="54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0" name="Oval 46"/>
            <p:cNvSpPr>
              <a:spLocks noChangeArrowheads="1"/>
            </p:cNvSpPr>
            <p:nvPr/>
          </p:nvSpPr>
          <p:spPr bwMode="gray">
            <a:xfrm>
              <a:off x="407" y="1799"/>
              <a:ext cx="1434" cy="1434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</p:grpSp>
      <p:grpSp>
        <p:nvGrpSpPr>
          <p:cNvPr id="30" name="Group 44"/>
          <p:cNvGrpSpPr>
            <a:grpSpLocks/>
          </p:cNvGrpSpPr>
          <p:nvPr/>
        </p:nvGrpSpPr>
        <p:grpSpPr bwMode="auto">
          <a:xfrm>
            <a:off x="384098" y="5599933"/>
            <a:ext cx="811329" cy="722955"/>
            <a:chOff x="384" y="1776"/>
            <a:chExt cx="1488" cy="1488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31" name="Oval 45"/>
            <p:cNvSpPr>
              <a:spLocks noChangeArrowheads="1"/>
            </p:cNvSpPr>
            <p:nvPr/>
          </p:nvSpPr>
          <p:spPr bwMode="gray">
            <a:xfrm>
              <a:off x="384" y="1776"/>
              <a:ext cx="1488" cy="1488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  <a:round/>
              <a:headEnd/>
              <a:tailEnd/>
            </a:ln>
            <a:effectLst>
              <a:outerShdw dist="50800" dir="54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2" name="Oval 46"/>
            <p:cNvSpPr>
              <a:spLocks noChangeArrowheads="1"/>
            </p:cNvSpPr>
            <p:nvPr/>
          </p:nvSpPr>
          <p:spPr bwMode="gray">
            <a:xfrm>
              <a:off x="407" y="1799"/>
              <a:ext cx="1434" cy="1434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449594" y="-8113"/>
            <a:ext cx="106411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0000"/>
            <a:r>
              <a:rPr lang="uk-UA" sz="5400" b="1" dirty="0" smtClean="0">
                <a:effectLst>
                  <a:glow rad="127000">
                    <a:schemeClr val="bg1"/>
                  </a:glow>
                </a:effectLst>
                <a:latin typeface="+mj-lt"/>
              </a:rPr>
              <a:t>Мої основні напрямки діяльності,</a:t>
            </a:r>
            <a:endParaRPr lang="uk-UA" sz="5400" b="1" dirty="0">
              <a:effectLst>
                <a:glow rad="127000">
                  <a:schemeClr val="bg1"/>
                </a:glow>
              </a:effectLst>
              <a:latin typeface="+mj-lt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088862" y="1367308"/>
            <a:ext cx="61123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solidFill>
                  <a:sysClr val="windowText" lastClr="000000"/>
                </a:solidFill>
              </a:rPr>
              <a:t>Спостереження та моніторинг соціальної поведінки учнів</a:t>
            </a:r>
            <a:endParaRPr lang="uk-UA" sz="2400" dirty="0">
              <a:solidFill>
                <a:sysClr val="windowText" lastClr="000000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512325" y="4486797"/>
            <a:ext cx="62149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solidFill>
                  <a:sysClr val="windowText" lastClr="000000"/>
                </a:solidFill>
              </a:rPr>
              <a:t>Взаємодія з учителями, психологом, батьками.</a:t>
            </a:r>
            <a:endParaRPr lang="uk-UA" sz="2400" dirty="0">
              <a:solidFill>
                <a:sysClr val="windowText" lastClr="000000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1636992" y="3424618"/>
            <a:ext cx="61872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chemeClr val="bg1"/>
                </a:solidFill>
              </a:rPr>
              <a:t> </a:t>
            </a:r>
            <a:r>
              <a:rPr lang="uk-UA" sz="2400" dirty="0">
                <a:solidFill>
                  <a:sysClr val="windowText" lastClr="000000"/>
                </a:solidFill>
              </a:rPr>
              <a:t>П</a:t>
            </a:r>
            <a:r>
              <a:rPr lang="uk-UA" sz="2400" dirty="0" smtClean="0">
                <a:solidFill>
                  <a:sysClr val="windowText" lastClr="000000"/>
                </a:solidFill>
              </a:rPr>
              <a:t>ідготовка  адаптованих матеріалів для навчання та соціалізації</a:t>
            </a:r>
            <a:endParaRPr lang="uk-UA" sz="2400" dirty="0">
              <a:solidFill>
                <a:sysClr val="windowText" lastClr="000000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450359" y="2361112"/>
            <a:ext cx="60379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solidFill>
                  <a:sysClr val="windowText" lastClr="000000"/>
                </a:solidFill>
              </a:rPr>
              <a:t>Індивідуальний супровід під час навчальних та </a:t>
            </a:r>
            <a:r>
              <a:rPr lang="uk-UA" sz="2400" dirty="0" err="1" smtClean="0">
                <a:solidFill>
                  <a:sysClr val="windowText" lastClr="000000"/>
                </a:solidFill>
              </a:rPr>
              <a:t>позанавчальних</a:t>
            </a:r>
            <a:r>
              <a:rPr lang="uk-UA" sz="2400" dirty="0" smtClean="0">
                <a:solidFill>
                  <a:sysClr val="windowText" lastClr="000000"/>
                </a:solidFill>
              </a:rPr>
              <a:t> заходів</a:t>
            </a:r>
            <a:endParaRPr lang="uk-UA" sz="2400" dirty="0">
              <a:solidFill>
                <a:sysClr val="windowText" lastClr="000000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1325984" y="5599933"/>
            <a:ext cx="53366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 err="1" smtClean="0">
                <a:solidFill>
                  <a:sysClr val="windowText" lastClr="000000"/>
                </a:solidFill>
              </a:rPr>
              <a:t>Підтримка</a:t>
            </a:r>
            <a:r>
              <a:rPr lang="ru-RU" sz="2400" dirty="0" smtClean="0">
                <a:solidFill>
                  <a:sysClr val="windowText" lastClr="000000"/>
                </a:solidFill>
              </a:rPr>
              <a:t> позитивного </a:t>
            </a:r>
            <a:r>
              <a:rPr lang="ru-RU" sz="2400" dirty="0" err="1" smtClean="0">
                <a:solidFill>
                  <a:sysClr val="windowText" lastClr="000000"/>
                </a:solidFill>
              </a:rPr>
              <a:t>емоційного</a:t>
            </a:r>
            <a:r>
              <a:rPr lang="ru-RU" sz="2400" dirty="0" smtClean="0">
                <a:solidFill>
                  <a:sysClr val="windowText" lastClr="000000"/>
                </a:solidFill>
              </a:rPr>
              <a:t> стану </a:t>
            </a:r>
            <a:r>
              <a:rPr lang="ru-RU" sz="2400" dirty="0" err="1" smtClean="0">
                <a:solidFill>
                  <a:sysClr val="windowText" lastClr="000000"/>
                </a:solidFill>
              </a:rPr>
              <a:t>учнів</a:t>
            </a:r>
            <a:r>
              <a:rPr lang="ru-RU" sz="2400" dirty="0" smtClean="0">
                <a:solidFill>
                  <a:sysClr val="windowText" lastClr="000000"/>
                </a:solidFill>
              </a:rPr>
              <a:t> та </a:t>
            </a:r>
            <a:r>
              <a:rPr lang="ru-RU" sz="2400" dirty="0" err="1" smtClean="0">
                <a:solidFill>
                  <a:sysClr val="windowText" lastClr="000000"/>
                </a:solidFill>
              </a:rPr>
              <a:t>ефективної</a:t>
            </a:r>
            <a:r>
              <a:rPr lang="ru-RU" sz="2400" dirty="0" smtClean="0">
                <a:solidFill>
                  <a:sysClr val="windowText" lastClr="000000"/>
                </a:solidFill>
              </a:rPr>
              <a:t> </a:t>
            </a:r>
            <a:r>
              <a:rPr lang="ru-RU" sz="2400" dirty="0" err="1" smtClean="0">
                <a:solidFill>
                  <a:sysClr val="windowText" lastClr="000000"/>
                </a:solidFill>
              </a:rPr>
              <a:t>комунікації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987718" y="525428"/>
            <a:ext cx="6480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0000"/>
            <a:r>
              <a:rPr lang="uk-UA" sz="5400" b="1" dirty="0">
                <a:effectLst>
                  <a:glow rad="127000">
                    <a:schemeClr val="bg1"/>
                  </a:glow>
                </a:effectLst>
                <a:latin typeface="+mj-lt"/>
              </a:rPr>
              <a:t>я</a:t>
            </a:r>
            <a:r>
              <a:rPr lang="uk-UA" sz="5400" b="1" dirty="0" smtClean="0">
                <a:effectLst>
                  <a:glow rad="127000">
                    <a:schemeClr val="bg1"/>
                  </a:glow>
                </a:effectLst>
                <a:latin typeface="+mj-lt"/>
              </a:rPr>
              <a:t>к асистента вчителя</a:t>
            </a:r>
            <a:endParaRPr lang="uk-UA" sz="5400" b="1" dirty="0">
              <a:effectLst>
                <a:glow rad="127000">
                  <a:schemeClr val="bg1"/>
                </a:glow>
              </a:effectLst>
              <a:latin typeface="+mj-lt"/>
            </a:endParaRPr>
          </a:p>
        </p:txBody>
      </p:sp>
      <p:grpSp>
        <p:nvGrpSpPr>
          <p:cNvPr id="53" name="Группа 52"/>
          <p:cNvGrpSpPr/>
          <p:nvPr/>
        </p:nvGrpSpPr>
        <p:grpSpPr>
          <a:xfrm>
            <a:off x="7706784" y="1463581"/>
            <a:ext cx="3526861" cy="2801282"/>
            <a:chOff x="7976236" y="3561183"/>
            <a:chExt cx="3150097" cy="2100065"/>
          </a:xfrm>
        </p:grpSpPr>
        <p:pic>
          <p:nvPicPr>
            <p:cNvPr id="54" name="Picture 5" descr="C:\Users\Lenovo-PC-1\Downloads\pngwing.com (5)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6236" y="3561183"/>
              <a:ext cx="3150097" cy="210006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Прямоугольник 54"/>
            <p:cNvSpPr/>
            <p:nvPr/>
          </p:nvSpPr>
          <p:spPr>
            <a:xfrm>
              <a:off x="8137301" y="3717032"/>
              <a:ext cx="2808312" cy="18002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2344" b="94531" l="0" r="100000">
                        <a14:foregroundMark x1="17480" y1="63281" x2="17480" y2="63281"/>
                        <a14:foregroundMark x1="23145" y1="47461" x2="23145" y2="47461"/>
                        <a14:foregroundMark x1="24707" y1="47168" x2="24707" y2="47168"/>
                        <a14:foregroundMark x1="16406" y1="53223" x2="16406" y2="53223"/>
                        <a14:foregroundMark x1="14160" y1="54785" x2="14160" y2="54785"/>
                        <a14:foregroundMark x1="22852" y1="50098" x2="22852" y2="50098"/>
                        <a14:foregroundMark x1="17773" y1="46582" x2="17773" y2="46582"/>
                        <a14:foregroundMark x1="17969" y1="44043" x2="17969" y2="44043"/>
                        <a14:foregroundMark x1="80273" y1="64844" x2="80273" y2="64844"/>
                        <a14:foregroundMark x1="78418" y1="72656" x2="78418" y2="72656"/>
                        <a14:foregroundMark x1="79590" y1="78711" x2="79590" y2="78711"/>
                        <a14:foregroundMark x1="75977" y1="81543" x2="75977" y2="81543"/>
                        <a14:foregroundMark x1="71973" y1="76855" x2="71973" y2="76855"/>
                        <a14:foregroundMark x1="74414" y1="73340" x2="74414" y2="73340"/>
                        <a14:foregroundMark x1="64648" y1="70898" x2="64648" y2="70898"/>
                        <a14:foregroundMark x1="80957" y1="77539" x2="80957" y2="77539"/>
                        <a14:foregroundMark x1="83594" y1="81543" x2="83594" y2="81543"/>
                        <a14:foregroundMark x1="84668" y1="77148" x2="84668" y2="77148"/>
                        <a14:foregroundMark x1="84668" y1="75098" x2="84668" y2="75098"/>
                        <a14:foregroundMark x1="84473" y1="72656" x2="84473" y2="72656"/>
                        <a14:foregroundMark x1="83105" y1="70020" x2="83105" y2="70020"/>
                        <a14:foregroundMark x1="81543" y1="65527" x2="81543" y2="65527"/>
                        <a14:foregroundMark x1="83789" y1="62402" x2="83789" y2="62402"/>
                        <a14:foregroundMark x1="82910" y1="52148" x2="82910" y2="52148"/>
                        <a14:foregroundMark x1="83789" y1="50098" x2="83789" y2="50098"/>
                        <a14:foregroundMark x1="83105" y1="48535" x2="83105" y2="48535"/>
                        <a14:foregroundMark x1="81543" y1="47852" x2="81543" y2="47852"/>
                        <a14:foregroundMark x1="78418" y1="47656" x2="78418" y2="47656"/>
                        <a14:foregroundMark x1="77148" y1="49902" x2="77148" y2="49902"/>
                        <a14:foregroundMark x1="77832" y1="53418" x2="77832" y2="53418"/>
                        <a14:foregroundMark x1="80469" y1="54980" x2="80469" y2="54980"/>
                        <a14:foregroundMark x1="82227" y1="54395" x2="82227" y2="54395"/>
                        <a14:foregroundMark x1="83398" y1="57715" x2="83398" y2="57715"/>
                        <a14:foregroundMark x1="84473" y1="60645" x2="84473" y2="60645"/>
                        <a14:foregroundMark x1="85645" y1="61914" x2="85645" y2="61914"/>
                        <a14:foregroundMark x1="78223" y1="63281" x2="78223" y2="63281"/>
                        <a14:foregroundMark x1="75977" y1="60840" x2="75977" y2="60840"/>
                        <a14:foregroundMark x1="74414" y1="60840" x2="74414" y2="60840"/>
                        <a14:foregroundMark x1="71973" y1="59961" x2="71973" y2="59961"/>
                        <a14:foregroundMark x1="71094" y1="59082" x2="71094" y2="59082"/>
                        <a14:foregroundMark x1="70215" y1="58789" x2="70215" y2="58789"/>
                        <a14:foregroundMark x1="69043" y1="60645" x2="69043" y2="60645"/>
                        <a14:foregroundMark x1="69043" y1="61914" x2="69043" y2="61914"/>
                        <a14:foregroundMark x1="72461" y1="63477" x2="72461" y2="63477"/>
                        <a14:foregroundMark x1="74414" y1="64648" x2="74414" y2="64648"/>
                        <a14:foregroundMark x1="71777" y1="65039" x2="71777" y2="65039"/>
                        <a14:foregroundMark x1="68848" y1="65723" x2="68848" y2="65723"/>
                        <a14:foregroundMark x1="65039" y1="68848" x2="65039" y2="68848"/>
                        <a14:foregroundMark x1="61523" y1="78418" x2="61523" y2="78418"/>
                        <a14:foregroundMark x1="66895" y1="75098" x2="66895" y2="75098"/>
                        <a14:foregroundMark x1="86035" y1="76270" x2="86035" y2="76270"/>
                        <a14:foregroundMark x1="82031" y1="71289" x2="82031" y2="71289"/>
                        <a14:foregroundMark x1="83789" y1="52832" x2="83789" y2="52832"/>
                        <a14:foregroundMark x1="84277" y1="51465" x2="84277" y2="51465"/>
                        <a14:foregroundMark x1="89844" y1="74902" x2="89844" y2="74902"/>
                        <a14:foregroundMark x1="88965" y1="71094" x2="88965" y2="71094"/>
                        <a14:foregroundMark x1="86230" y1="67969" x2="86230" y2="67969"/>
                        <a14:foregroundMark x1="85840" y1="65039" x2="85840" y2="65039"/>
                        <a14:foregroundMark x1="89160" y1="64160" x2="89160" y2="64160"/>
                        <a14:foregroundMark x1="90039" y1="78418" x2="90039" y2="78418"/>
                        <a14:foregroundMark x1="89648" y1="81348" x2="89648" y2="81348"/>
                        <a14:foregroundMark x1="91602" y1="80273" x2="91602" y2="80273"/>
                        <a14:foregroundMark x1="32520" y1="62793" x2="32520" y2="62793"/>
                        <a14:foregroundMark x1="32715" y1="65918" x2="32715" y2="65918"/>
                        <a14:foregroundMark x1="25781" y1="59668" x2="25781" y2="59668"/>
                        <a14:foregroundMark x1="24414" y1="62402" x2="24414" y2="62402"/>
                        <a14:foregroundMark x1="24219" y1="65723" x2="24219" y2="65723"/>
                        <a14:foregroundMark x1="22461" y1="43164" x2="22461" y2="43164"/>
                        <a14:foregroundMark x1="19531" y1="50098" x2="19531" y2="50098"/>
                        <a14:foregroundMark x1="11719" y1="58594" x2="11719" y2="58594"/>
                        <a14:foregroundMark x1="28418" y1="57520" x2="28418" y2="57520"/>
                        <a14:foregroundMark x1="26270" y1="54785" x2="26270" y2="54785"/>
                        <a14:foregroundMark x1="31836" y1="59961" x2="31836" y2="59961"/>
                        <a14:foregroundMark x1="29590" y1="63281" x2="29590" y2="63281"/>
                        <a14:foregroundMark x1="17285" y1="59668" x2="17285" y2="59668"/>
                        <a14:foregroundMark x1="24707" y1="45020" x2="24707" y2="45020"/>
                        <a14:foregroundMark x1="12793" y1="56348" x2="12793" y2="56348"/>
                        <a14:foregroundMark x1="23145" y1="77344" x2="23145" y2="7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257" y="4264862"/>
            <a:ext cx="2913908" cy="2803199"/>
          </a:xfrm>
          <a:prstGeom prst="rect">
            <a:avLst/>
          </a:prstGeom>
          <a:noFill/>
          <a:ln>
            <a:noFill/>
          </a:ln>
          <a:effectLst>
            <a:glow rad="279400">
              <a:schemeClr val="bg1">
                <a:alpha val="69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Рисунок 33" descr="IMG_20240402_10191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633245" y="1268760"/>
            <a:ext cx="3573016" cy="35730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5174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588"/>
          <a:stretch/>
        </p:blipFill>
        <p:spPr bwMode="auto">
          <a:xfrm>
            <a:off x="15206" y="-33423"/>
            <a:ext cx="115220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Скругленный прямоугольник 26"/>
          <p:cNvSpPr/>
          <p:nvPr/>
        </p:nvSpPr>
        <p:spPr>
          <a:xfrm>
            <a:off x="1512565" y="2661197"/>
            <a:ext cx="5800480" cy="576064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 smtClean="0"/>
              <a:t>    </a:t>
            </a:r>
            <a:endParaRPr lang="uk-UA" sz="2400" b="1" dirty="0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481481" y="3472396"/>
            <a:ext cx="5881703" cy="98905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 smtClean="0"/>
              <a:t>    </a:t>
            </a:r>
            <a:endParaRPr lang="uk-UA" sz="2400" b="1" dirty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347109" y="4709301"/>
            <a:ext cx="5985495" cy="76508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uk-UA" sz="2400" b="1" dirty="0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793195" y="5697398"/>
            <a:ext cx="6569990" cy="843674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 smtClean="0"/>
              <a:t>     </a:t>
            </a:r>
            <a:endParaRPr lang="uk-UA" sz="2400" b="1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93194" y="1585647"/>
            <a:ext cx="6539410" cy="907250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 smtClean="0"/>
              <a:t>    </a:t>
            </a:r>
            <a:endParaRPr lang="uk-UA" sz="2400" b="1" dirty="0"/>
          </a:p>
        </p:txBody>
      </p:sp>
      <p:grpSp>
        <p:nvGrpSpPr>
          <p:cNvPr id="9" name="Group 44"/>
          <p:cNvGrpSpPr>
            <a:grpSpLocks/>
          </p:cNvGrpSpPr>
          <p:nvPr/>
        </p:nvGrpSpPr>
        <p:grpSpPr bwMode="auto">
          <a:xfrm>
            <a:off x="934519" y="4720476"/>
            <a:ext cx="792176" cy="722955"/>
            <a:chOff x="384" y="1776"/>
            <a:chExt cx="1488" cy="1488"/>
          </a:xfrm>
          <a:solidFill>
            <a:schemeClr val="accent1">
              <a:lumMod val="75000"/>
            </a:schemeClr>
          </a:solidFill>
        </p:grpSpPr>
        <p:sp>
          <p:nvSpPr>
            <p:cNvPr id="10" name="Oval 45"/>
            <p:cNvSpPr>
              <a:spLocks noChangeArrowheads="1"/>
            </p:cNvSpPr>
            <p:nvPr/>
          </p:nvSpPr>
          <p:spPr bwMode="gray">
            <a:xfrm>
              <a:off x="384" y="1776"/>
              <a:ext cx="1488" cy="1488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  <a:round/>
              <a:headEnd/>
              <a:tailEnd/>
            </a:ln>
            <a:effectLst>
              <a:outerShdw dist="50800" dir="54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1" name="Oval 46"/>
            <p:cNvSpPr>
              <a:spLocks noChangeArrowheads="1"/>
            </p:cNvSpPr>
            <p:nvPr/>
          </p:nvSpPr>
          <p:spPr bwMode="gray">
            <a:xfrm>
              <a:off x="407" y="1799"/>
              <a:ext cx="1434" cy="1434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</p:grpSp>
      <p:grpSp>
        <p:nvGrpSpPr>
          <p:cNvPr id="12" name="Group 44"/>
          <p:cNvGrpSpPr>
            <a:grpSpLocks/>
          </p:cNvGrpSpPr>
          <p:nvPr/>
        </p:nvGrpSpPr>
        <p:grpSpPr bwMode="auto">
          <a:xfrm>
            <a:off x="1111431" y="3560663"/>
            <a:ext cx="771954" cy="722955"/>
            <a:chOff x="384" y="1776"/>
            <a:chExt cx="1488" cy="1488"/>
          </a:xfrm>
          <a:solidFill>
            <a:schemeClr val="accent1">
              <a:lumMod val="75000"/>
            </a:schemeClr>
          </a:solidFill>
        </p:grpSpPr>
        <p:sp>
          <p:nvSpPr>
            <p:cNvPr id="13" name="Oval 45"/>
            <p:cNvSpPr>
              <a:spLocks noChangeArrowheads="1"/>
            </p:cNvSpPr>
            <p:nvPr/>
          </p:nvSpPr>
          <p:spPr bwMode="gray">
            <a:xfrm>
              <a:off x="384" y="1776"/>
              <a:ext cx="1488" cy="1488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  <a:round/>
              <a:headEnd/>
              <a:tailEnd/>
            </a:ln>
            <a:effectLst>
              <a:outerShdw dist="50800" dir="54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4" name="Oval 46"/>
            <p:cNvSpPr>
              <a:spLocks noChangeArrowheads="1"/>
            </p:cNvSpPr>
            <p:nvPr/>
          </p:nvSpPr>
          <p:spPr bwMode="gray">
            <a:xfrm>
              <a:off x="407" y="1799"/>
              <a:ext cx="1434" cy="1434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</p:grpSp>
      <p:grpSp>
        <p:nvGrpSpPr>
          <p:cNvPr id="15" name="Group 44"/>
          <p:cNvGrpSpPr>
            <a:grpSpLocks/>
          </p:cNvGrpSpPr>
          <p:nvPr/>
        </p:nvGrpSpPr>
        <p:grpSpPr bwMode="auto">
          <a:xfrm>
            <a:off x="871463" y="2570786"/>
            <a:ext cx="786956" cy="722955"/>
            <a:chOff x="384" y="1776"/>
            <a:chExt cx="1488" cy="1488"/>
          </a:xfrm>
          <a:solidFill>
            <a:schemeClr val="accent1">
              <a:lumMod val="75000"/>
            </a:schemeClr>
          </a:solidFill>
        </p:grpSpPr>
        <p:sp>
          <p:nvSpPr>
            <p:cNvPr id="16" name="Oval 45"/>
            <p:cNvSpPr>
              <a:spLocks noChangeArrowheads="1"/>
            </p:cNvSpPr>
            <p:nvPr/>
          </p:nvSpPr>
          <p:spPr bwMode="gray">
            <a:xfrm>
              <a:off x="384" y="1776"/>
              <a:ext cx="1488" cy="1488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  <a:round/>
              <a:headEnd/>
              <a:tailEnd/>
            </a:ln>
            <a:effectLst>
              <a:outerShdw dist="50800" dir="54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7" name="Oval 46"/>
            <p:cNvSpPr>
              <a:spLocks noChangeArrowheads="1"/>
            </p:cNvSpPr>
            <p:nvPr/>
          </p:nvSpPr>
          <p:spPr bwMode="gray">
            <a:xfrm>
              <a:off x="407" y="1799"/>
              <a:ext cx="1434" cy="1434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</p:grpSp>
      <p:grpSp>
        <p:nvGrpSpPr>
          <p:cNvPr id="18" name="Group 44"/>
          <p:cNvGrpSpPr>
            <a:grpSpLocks/>
          </p:cNvGrpSpPr>
          <p:nvPr/>
        </p:nvGrpSpPr>
        <p:grpSpPr bwMode="auto">
          <a:xfrm>
            <a:off x="574660" y="1639250"/>
            <a:ext cx="716124" cy="722955"/>
            <a:chOff x="384" y="1776"/>
            <a:chExt cx="1488" cy="1488"/>
          </a:xfrm>
          <a:solidFill>
            <a:schemeClr val="accent1">
              <a:lumMod val="75000"/>
            </a:schemeClr>
          </a:solidFill>
        </p:grpSpPr>
        <p:sp>
          <p:nvSpPr>
            <p:cNvPr id="19" name="Oval 45"/>
            <p:cNvSpPr>
              <a:spLocks noChangeArrowheads="1"/>
            </p:cNvSpPr>
            <p:nvPr/>
          </p:nvSpPr>
          <p:spPr bwMode="gray">
            <a:xfrm>
              <a:off x="384" y="1776"/>
              <a:ext cx="1488" cy="1488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  <a:round/>
              <a:headEnd/>
              <a:tailEnd/>
            </a:ln>
            <a:effectLst>
              <a:outerShdw dist="50800" dir="54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20" name="Oval 46"/>
            <p:cNvSpPr>
              <a:spLocks noChangeArrowheads="1"/>
            </p:cNvSpPr>
            <p:nvPr/>
          </p:nvSpPr>
          <p:spPr bwMode="gray">
            <a:xfrm>
              <a:off x="407" y="1799"/>
              <a:ext cx="1434" cy="1434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</p:grpSp>
      <p:grpSp>
        <p:nvGrpSpPr>
          <p:cNvPr id="30" name="Group 44"/>
          <p:cNvGrpSpPr>
            <a:grpSpLocks/>
          </p:cNvGrpSpPr>
          <p:nvPr/>
        </p:nvGrpSpPr>
        <p:grpSpPr bwMode="auto">
          <a:xfrm>
            <a:off x="574660" y="5757757"/>
            <a:ext cx="811329" cy="722955"/>
            <a:chOff x="384" y="1776"/>
            <a:chExt cx="1488" cy="1488"/>
          </a:xfrm>
          <a:solidFill>
            <a:schemeClr val="accent1">
              <a:lumMod val="75000"/>
            </a:schemeClr>
          </a:solidFill>
        </p:grpSpPr>
        <p:sp>
          <p:nvSpPr>
            <p:cNvPr id="31" name="Oval 45"/>
            <p:cNvSpPr>
              <a:spLocks noChangeArrowheads="1"/>
            </p:cNvSpPr>
            <p:nvPr/>
          </p:nvSpPr>
          <p:spPr bwMode="gray">
            <a:xfrm>
              <a:off x="384" y="1776"/>
              <a:ext cx="1488" cy="1488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  <a:round/>
              <a:headEnd/>
              <a:tailEnd/>
            </a:ln>
            <a:effectLst>
              <a:outerShdw dist="50800" dir="54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2" name="Oval 46"/>
            <p:cNvSpPr>
              <a:spLocks noChangeArrowheads="1"/>
            </p:cNvSpPr>
            <p:nvPr/>
          </p:nvSpPr>
          <p:spPr bwMode="gray">
            <a:xfrm>
              <a:off x="407" y="1799"/>
              <a:ext cx="1434" cy="1434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1191484" y="-24011"/>
            <a:ext cx="97486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 smtClean="0">
                <a:effectLst>
                  <a:glow rad="127000">
                    <a:schemeClr val="bg1"/>
                  </a:glow>
                </a:effectLst>
                <a:latin typeface="+mj-lt"/>
              </a:rPr>
              <a:t>МОЇ ПРОФЕСІЙНІ ЗАВДАННЯ</a:t>
            </a:r>
            <a:endParaRPr lang="uk-UA" sz="5400" b="1" dirty="0">
              <a:effectLst>
                <a:glow rad="127000">
                  <a:schemeClr val="bg1"/>
                </a:glow>
              </a:effectLst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8469" y="899319"/>
            <a:ext cx="2016224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/>
              <a:t>З</a:t>
            </a:r>
            <a:r>
              <a:rPr lang="ru-RU" sz="2800" b="1" dirty="0" err="1" smtClean="0"/>
              <a:t>дійснюю</a:t>
            </a:r>
            <a:r>
              <a:rPr lang="ru-RU" sz="2800" b="1" dirty="0" smtClean="0"/>
              <a:t>:</a:t>
            </a:r>
            <a:endParaRPr lang="uk-UA" sz="2800" b="1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1493632" y="1854605"/>
            <a:ext cx="59582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/>
              <a:t>допомогу </a:t>
            </a:r>
            <a:r>
              <a:rPr lang="uk-UA" sz="2400" dirty="0"/>
              <a:t>під час проведення </a:t>
            </a:r>
            <a:r>
              <a:rPr lang="uk-UA" sz="2400" dirty="0" smtClean="0"/>
              <a:t>уроків;    </a:t>
            </a:r>
            <a:endParaRPr lang="uk-UA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933523" y="4643390"/>
            <a:ext cx="53795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/>
              <a:t>супровід </a:t>
            </a:r>
            <a:r>
              <a:rPr lang="uk-UA" sz="2400" dirty="0"/>
              <a:t>дітей на перервах, під час екскурсій та </a:t>
            </a:r>
            <a:r>
              <a:rPr lang="uk-UA" sz="2400" dirty="0" smtClean="0"/>
              <a:t>заходів</a:t>
            </a:r>
            <a:endParaRPr lang="uk-UA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201116" y="3518303"/>
            <a:ext cx="48443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 </a:t>
            </a:r>
            <a:r>
              <a:rPr lang="uk-UA" sz="2400" dirty="0"/>
              <a:t>підготовку наочних та дидактичних </a:t>
            </a:r>
            <a:r>
              <a:rPr lang="uk-UA" sz="2400" dirty="0" smtClean="0"/>
              <a:t>матеріалів</a:t>
            </a:r>
            <a:endParaRPr lang="uk-UA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2254800" y="2718397"/>
            <a:ext cx="42563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>
                <a:solidFill>
                  <a:sysClr val="windowText" lastClr="000000"/>
                </a:solidFill>
              </a:rPr>
              <a:t>і</a:t>
            </a:r>
            <a:r>
              <a:rPr lang="uk-UA" sz="2400" dirty="0" smtClean="0">
                <a:solidFill>
                  <a:sysClr val="windowText" lastClr="000000"/>
                </a:solidFill>
              </a:rPr>
              <a:t>ндивідуальну </a:t>
            </a:r>
            <a:r>
              <a:rPr lang="uk-UA" sz="2400" dirty="0" smtClean="0"/>
              <a:t>підтримку учнів</a:t>
            </a:r>
            <a:endParaRPr lang="uk-UA" sz="2400" dirty="0">
              <a:solidFill>
                <a:sysClr val="windowText" lastClr="000000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1524924" y="5733257"/>
            <a:ext cx="55323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 err="1"/>
              <a:t>корекційну</a:t>
            </a:r>
            <a:r>
              <a:rPr lang="uk-UA" sz="2400" dirty="0"/>
              <a:t> та розвивальну роботу за рекомендаціями фахівців</a:t>
            </a:r>
            <a:r>
              <a:rPr lang="uk-UA" sz="2400" dirty="0" smtClean="0"/>
              <a:t>.</a:t>
            </a:r>
            <a:endParaRPr lang="uk-UA" sz="2400" dirty="0"/>
          </a:p>
        </p:txBody>
      </p:sp>
      <p:grpSp>
        <p:nvGrpSpPr>
          <p:cNvPr id="51" name="Группа 50"/>
          <p:cNvGrpSpPr/>
          <p:nvPr/>
        </p:nvGrpSpPr>
        <p:grpSpPr>
          <a:xfrm>
            <a:off x="7598365" y="1120353"/>
            <a:ext cx="3672408" cy="3038910"/>
            <a:chOff x="7976236" y="3561183"/>
            <a:chExt cx="3150097" cy="2100065"/>
          </a:xfrm>
        </p:grpSpPr>
        <p:pic>
          <p:nvPicPr>
            <p:cNvPr id="52" name="Picture 5" descr="C:\Users\Lenovo-PC-1\Downloads\pngwing.com (5)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6236" y="3561183"/>
              <a:ext cx="3150097" cy="210006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Прямоугольник 52"/>
            <p:cNvSpPr/>
            <p:nvPr/>
          </p:nvSpPr>
          <p:spPr>
            <a:xfrm>
              <a:off x="8137301" y="3717032"/>
              <a:ext cx="2808312" cy="18002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7786136" y="1277044"/>
            <a:ext cx="3304579" cy="27255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ФОТО</a:t>
            </a:r>
            <a:endParaRPr lang="uk-UA" dirty="0">
              <a:solidFill>
                <a:schemeClr val="tx1"/>
              </a:solidFill>
            </a:endParaRPr>
          </a:p>
        </p:txBody>
      </p:sp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5469" b="92578" l="0" r="98926">
                        <a14:foregroundMark x1="16992" y1="22656" x2="16992" y2="22656"/>
                        <a14:foregroundMark x1="33594" y1="17285" x2="33594" y2="17285"/>
                        <a14:foregroundMark x1="45313" y1="32520" x2="45313" y2="32520"/>
                        <a14:foregroundMark x1="49902" y1="18359" x2="49902" y2="18359"/>
                        <a14:foregroundMark x1="77051" y1="18750" x2="77051" y2="18750"/>
                        <a14:foregroundMark x1="72852" y1="23340" x2="72852" y2="23340"/>
                        <a14:foregroundMark x1="90430" y1="31445" x2="90430" y2="31445"/>
                        <a14:foregroundMark x1="96094" y1="49414" x2="96094" y2="49414"/>
                        <a14:foregroundMark x1="93262" y1="48730" x2="93262" y2="48730"/>
                        <a14:foregroundMark x1="90430" y1="61426" x2="90430" y2="61426"/>
                        <a14:foregroundMark x1="80957" y1="48730" x2="80957" y2="48730"/>
                        <a14:foregroundMark x1="87695" y1="69629" x2="87695" y2="69629"/>
                        <a14:foregroundMark x1="87695" y1="60059" x2="87695" y2="60059"/>
                        <a14:foregroundMark x1="85547" y1="65723" x2="85547" y2="65723"/>
                        <a14:foregroundMark x1="74609" y1="71387" x2="74609" y2="71387"/>
                        <a14:foregroundMark x1="74902" y1="80176" x2="74902" y2="80176"/>
                        <a14:foregroundMark x1="74609" y1="85840" x2="74609" y2="85840"/>
                        <a14:foregroundMark x1="74609" y1="89063" x2="74609" y2="89063"/>
                        <a14:foregroundMark x1="65039" y1="84766" x2="65039" y2="84766"/>
                        <a14:foregroundMark x1="17383" y1="76270" x2="17383" y2="76270"/>
                        <a14:foregroundMark x1="11035" y1="70313" x2="11035" y2="70313"/>
                        <a14:foregroundMark x1="10645" y1="63281" x2="10645" y2="63281"/>
                        <a14:foregroundMark x1="13477" y1="57227" x2="13477" y2="57227"/>
                        <a14:foregroundMark x1="10352" y1="51953" x2="10352" y2="51953"/>
                        <a14:foregroundMark x1="8496" y1="54785" x2="8496" y2="54785"/>
                        <a14:foregroundMark x1="8203" y1="58984" x2="8203" y2="58984"/>
                        <a14:foregroundMark x1="21973" y1="66406" x2="21973" y2="66406"/>
                        <a14:foregroundMark x1="20898" y1="74219" x2="20898" y2="74219"/>
                        <a14:foregroundMark x1="18457" y1="72070" x2="18457" y2="72070"/>
                        <a14:foregroundMark x1="14160" y1="78809" x2="14160" y2="78809"/>
                        <a14:foregroundMark x1="14160" y1="74902" x2="14160" y2="74902"/>
                        <a14:foregroundMark x1="20898" y1="81250" x2="20898" y2="81250"/>
                        <a14:foregroundMark x1="24121" y1="81250" x2="24121" y2="81250"/>
                        <a14:foregroundMark x1="28711" y1="85449" x2="28711" y2="85449"/>
                        <a14:foregroundMark x1="32520" y1="85840" x2="32520" y2="85840"/>
                        <a14:foregroundMark x1="26855" y1="79102" x2="26855" y2="79102"/>
                        <a14:foregroundMark x1="28711" y1="71387" x2="28711" y2="71387"/>
                        <a14:foregroundMark x1="38867" y1="64258" x2="38867" y2="64258"/>
                        <a14:foregroundMark x1="39648" y1="53027" x2="39648" y2="53027"/>
                        <a14:foregroundMark x1="23340" y1="44824" x2="23340" y2="44824"/>
                        <a14:foregroundMark x1="24805" y1="50195" x2="24805" y2="50195"/>
                        <a14:foregroundMark x1="41699" y1="62891" x2="41699" y2="62891"/>
                        <a14:foregroundMark x1="42090" y1="66797" x2="42090" y2="66797"/>
                        <a14:foregroundMark x1="43848" y1="61426" x2="43848" y2="61426"/>
                        <a14:foregroundMark x1="71387" y1="59375" x2="71387" y2="59375"/>
                        <a14:foregroundMark x1="71387" y1="55469" x2="71387" y2="55469"/>
                        <a14:foregroundMark x1="85547" y1="44824" x2="85547" y2="44824"/>
                        <a14:foregroundMark x1="82715" y1="51563" x2="82715" y2="51563"/>
                        <a14:foregroundMark x1="90820" y1="46973" x2="90820" y2="46973"/>
                        <a14:foregroundMark x1="76660" y1="48438" x2="76660" y2="48438"/>
                        <a14:foregroundMark x1="77051" y1="70313" x2="77051" y2="70313"/>
                        <a14:foregroundMark x1="75293" y1="68555" x2="75293" y2="68555"/>
                        <a14:foregroundMark x1="89453" y1="79785" x2="89453" y2="79785"/>
                        <a14:foregroundMark x1="86914" y1="78418" x2="86914" y2="78418"/>
                        <a14:foregroundMark x1="86914" y1="82324" x2="86914" y2="82324"/>
                        <a14:foregroundMark x1="39160" y1="60059" x2="39160" y2="60059"/>
                        <a14:foregroundMark x1="37598" y1="61133" x2="37598" y2="61133"/>
                        <a14:foregroundMark x1="39453" y1="54688" x2="39453" y2="54688"/>
                        <a14:foregroundMark x1="42578" y1="59570" x2="42578" y2="59570"/>
                        <a14:foregroundMark x1="38770" y1="58691" x2="38770" y2="58691"/>
                        <a14:foregroundMark x1="35938" y1="62109" x2="35938" y2="62109"/>
                        <a14:foregroundMark x1="61621" y1="75098" x2="61621" y2="75098"/>
                        <a14:foregroundMark x1="54297" y1="75977" x2="54297" y2="75977"/>
                        <a14:foregroundMark x1="66797" y1="64746" x2="66797" y2="64746"/>
                        <a14:foregroundMark x1="69824" y1="62988" x2="69824" y2="62988"/>
                        <a14:foregroundMark x1="62988" y1="38086" x2="62988" y2="38086"/>
                        <a14:foregroundMark x1="75781" y1="46973" x2="75781" y2="46973"/>
                        <a14:foregroundMark x1="85840" y1="61816" x2="85840" y2="61816"/>
                        <a14:foregroundMark x1="87695" y1="62793" x2="87695" y2="62793"/>
                        <a14:foregroundMark x1="79883" y1="63184" x2="79883" y2="63184"/>
                        <a14:foregroundMark x1="77637" y1="66797" x2="77637" y2="66797"/>
                        <a14:foregroundMark x1="85645" y1="79395" x2="85645" y2="79395"/>
                        <a14:foregroundMark x1="93750" y1="53809" x2="93750" y2="53809"/>
                        <a14:foregroundMark x1="91797" y1="51074" x2="91797" y2="51074"/>
                        <a14:foregroundMark x1="90625" y1="49707" x2="90625" y2="49707"/>
                        <a14:foregroundMark x1="89746" y1="41895" x2="89746" y2="41895"/>
                        <a14:foregroundMark x1="86914" y1="39453" x2="86914" y2="39453"/>
                        <a14:foregroundMark x1="51758" y1="54492" x2="51758" y2="54492"/>
                        <a14:foregroundMark x1="45996" y1="62012" x2="45996" y2="62012"/>
                        <a14:foregroundMark x1="78223" y1="79395" x2="78223" y2="79395"/>
                        <a14:foregroundMark x1="71387" y1="79492" x2="71387" y2="79492"/>
                        <a14:foregroundMark x1="79688" y1="87598" x2="79688" y2="87598"/>
                        <a14:foregroundMark x1="73926" y1="87012" x2="73926" y2="87012"/>
                        <a14:foregroundMark x1="69629" y1="87012" x2="69629" y2="87012"/>
                        <a14:foregroundMark x1="80371" y1="86328" x2="80371" y2="86328"/>
                        <a14:foregroundMark x1="31934" y1="81543" x2="31934" y2="81543"/>
                        <a14:foregroundMark x1="30078" y1="79395" x2="30078" y2="79395"/>
                        <a14:foregroundMark x1="27246" y1="82227" x2="27246" y2="82227"/>
                        <a14:foregroundMark x1="26563" y1="84668" x2="26563" y2="84668"/>
                        <a14:foregroundMark x1="30762" y1="82910" x2="30762" y2="82910"/>
                        <a14:foregroundMark x1="27539" y1="73047" x2="27539" y2="73047"/>
                        <a14:foregroundMark x1="26660" y1="69629" x2="26660" y2="69629"/>
                        <a14:foregroundMark x1="31836" y1="80176" x2="31836" y2="80176"/>
                        <a14:foregroundMark x1="28613" y1="77539" x2="28613" y2="77539"/>
                        <a14:foregroundMark x1="39453" y1="86914" x2="39453" y2="86914"/>
                        <a14:foregroundMark x1="36719" y1="87012" x2="36719" y2="87012"/>
                        <a14:foregroundMark x1="24121" y1="87207" x2="24121" y2="87207"/>
                        <a14:foregroundMark x1="30273" y1="87207" x2="30273" y2="87207"/>
                        <a14:foregroundMark x1="32520" y1="88086" x2="32520" y2="88086"/>
                        <a14:foregroundMark x1="22754" y1="64160" x2="22754" y2="64160"/>
                        <a14:foregroundMark x1="18555" y1="65527" x2="18555" y2="65527"/>
                        <a14:foregroundMark x1="19043" y1="56348" x2="19043" y2="56348"/>
                        <a14:foregroundMark x1="13086" y1="53320" x2="13086" y2="53320"/>
                        <a14:foregroundMark x1="10156" y1="55176" x2="10156" y2="55176"/>
                        <a14:foregroundMark x1="7129" y1="60938" x2="7129" y2="60938"/>
                        <a14:foregroundMark x1="5859" y1="57910" x2="5859" y2="57910"/>
                        <a14:foregroundMark x1="7129" y1="53613" x2="7129" y2="53613"/>
                        <a14:foregroundMark x1="9473" y1="57910" x2="9473" y2="57910"/>
                        <a14:foregroundMark x1="12012" y1="54004" x2="12012" y2="54004"/>
                        <a14:foregroundMark x1="15625" y1="53125" x2="15625" y2="53125"/>
                        <a14:foregroundMark x1="18359" y1="54004" x2="18359" y2="54004"/>
                        <a14:foregroundMark x1="19922" y1="58105" x2="19922" y2="58105"/>
                        <a14:foregroundMark x1="7227" y1="57031" x2="7227" y2="57031"/>
                        <a14:foregroundMark x1="19531" y1="52637" x2="19531" y2="52637"/>
                        <a14:foregroundMark x1="19043" y1="49023" x2="19043" y2="49023"/>
                        <a14:foregroundMark x1="21289" y1="45605" x2="21289" y2="45605"/>
                        <a14:foregroundMark x1="22559" y1="44727" x2="22559" y2="44727"/>
                        <a14:foregroundMark x1="90137" y1="81738" x2="90137" y2="81738"/>
                        <a14:foregroundMark x1="11816" y1="66602" x2="11816" y2="66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994" y="3789039"/>
            <a:ext cx="3243721" cy="3243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Рисунок 36" descr="IMG_20250919_11201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89229" y="1052736"/>
            <a:ext cx="3906068" cy="30850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6776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15419</TotalTime>
  <Words>622</Words>
  <Application>Microsoft Office PowerPoint</Application>
  <PresentationFormat>Произвольный</PresentationFormat>
  <Paragraphs>96</Paragraphs>
  <Slides>17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Lenovo-PC-1</dc:creator>
  <cp:lastModifiedBy>ПК</cp:lastModifiedBy>
  <cp:revision>243</cp:revision>
  <dcterms:created xsi:type="dcterms:W3CDTF">2024-12-22T07:09:46Z</dcterms:created>
  <dcterms:modified xsi:type="dcterms:W3CDTF">2026-03-10T13:00:53Z</dcterms:modified>
</cp:coreProperties>
</file>