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0"/>
  </p:notesMasterIdLst>
  <p:sldIdLst>
    <p:sldId id="256" r:id="rId2"/>
    <p:sldId id="350" r:id="rId3"/>
    <p:sldId id="309" r:id="rId4"/>
    <p:sldId id="342" r:id="rId5"/>
    <p:sldId id="347" r:id="rId6"/>
    <p:sldId id="343" r:id="rId7"/>
    <p:sldId id="344" r:id="rId8"/>
    <p:sldId id="345" r:id="rId9"/>
    <p:sldId id="346" r:id="rId10"/>
    <p:sldId id="348" r:id="rId11"/>
    <p:sldId id="349" r:id="rId12"/>
    <p:sldId id="357" r:id="rId13"/>
    <p:sldId id="358" r:id="rId14"/>
    <p:sldId id="356" r:id="rId15"/>
    <p:sldId id="352" r:id="rId16"/>
    <p:sldId id="353" r:id="rId17"/>
    <p:sldId id="359" r:id="rId18"/>
    <p:sldId id="360" r:id="rId19"/>
    <p:sldId id="361" r:id="rId20"/>
    <p:sldId id="362" r:id="rId21"/>
    <p:sldId id="368" r:id="rId22"/>
    <p:sldId id="367" r:id="rId23"/>
    <p:sldId id="363" r:id="rId24"/>
    <p:sldId id="366" r:id="rId25"/>
    <p:sldId id="369" r:id="rId26"/>
    <p:sldId id="364" r:id="rId27"/>
    <p:sldId id="370" r:id="rId28"/>
    <p:sldId id="33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7C80"/>
    <a:srgbClr val="FF9966"/>
    <a:srgbClr val="FF9999"/>
    <a:srgbClr val="CC9900"/>
    <a:srgbClr val="FFCC99"/>
    <a:srgbClr val="F6BA92"/>
    <a:srgbClr val="FF33CC"/>
    <a:srgbClr val="0033CC"/>
    <a:srgbClr val="DCE0F4"/>
    <a:srgbClr val="D4123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2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B9D78-3104-43DC-8B20-E0C339AE1138}" type="datetimeFigureOut">
              <a:rPr lang="uk-UA" smtClean="0"/>
              <a:pPr/>
              <a:t>23.02.2026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5057A-2CBD-4AD7-A3EE-82AFBA844698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318657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5057A-2CBD-4AD7-A3EE-82AFBA844698}" type="slidenum">
              <a:rPr lang="uk-UA" smtClean="0"/>
              <a:pPr/>
              <a:t>1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956826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5057A-2CBD-4AD7-A3EE-82AFBA844698}" type="slidenum">
              <a:rPr lang="uk-UA" smtClean="0"/>
              <a:pPr/>
              <a:t>2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24482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5057A-2CBD-4AD7-A3EE-82AFBA844698}" type="slidenum">
              <a:rPr lang="uk-UA" smtClean="0"/>
              <a:pPr/>
              <a:t>11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76803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5236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9472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4463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9783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4158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3720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4538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35877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5191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7071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6201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23.02.2026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827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71604" y="1928802"/>
            <a:ext cx="624119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</a:rPr>
              <a:t>в</a:t>
            </a:r>
            <a:r>
              <a:rPr lang="ru-RU" sz="4000" b="1" cap="none" spc="0" dirty="0" err="1" smtClean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чителя</a:t>
            </a:r>
            <a:r>
              <a:rPr lang="ru-RU" sz="4000" b="1" cap="none" spc="0" dirty="0" smtClean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 </a:t>
            </a:r>
            <a:r>
              <a:rPr lang="ru-RU" sz="4000" b="1" cap="none" spc="0" dirty="0" err="1" smtClean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початкових</a:t>
            </a:r>
            <a:r>
              <a:rPr lang="ru-RU" sz="4000" b="1" cap="none" spc="0" dirty="0" smtClean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 </a:t>
            </a:r>
            <a:r>
              <a:rPr lang="ru-RU" sz="4000" b="1" cap="none" spc="0" dirty="0" err="1" smtClean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класів</a:t>
            </a:r>
            <a:r>
              <a:rPr lang="ru-RU" sz="4000" b="1" cap="none" spc="0" dirty="0" smtClean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 </a:t>
            </a:r>
          </a:p>
          <a:p>
            <a:pPr algn="ctr"/>
            <a:r>
              <a:rPr lang="ru-RU" sz="4000" b="1" cap="none" spc="0" dirty="0" err="1" smtClean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Ружинського</a:t>
            </a:r>
            <a:r>
              <a:rPr lang="ru-RU" sz="4000" b="1" cap="none" spc="0" dirty="0" smtClean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 </a:t>
            </a:r>
            <a:r>
              <a:rPr lang="ru-RU" sz="4000" b="1" cap="none" spc="0" dirty="0" err="1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ліцею</a:t>
            </a:r>
            <a:r>
              <a:rPr lang="ru-RU" sz="4000" b="1" cap="none" spc="0" dirty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 </a:t>
            </a:r>
            <a:endParaRPr lang="ru-RU" sz="4000" b="1" cap="none" spc="0" dirty="0" smtClean="0">
              <a:ln w="22225">
                <a:solidFill>
                  <a:srgbClr val="FF9999"/>
                </a:solidFill>
                <a:prstDash val="solid"/>
              </a:ln>
              <a:solidFill>
                <a:srgbClr val="FF7C80"/>
              </a:solidFill>
              <a:effectLst/>
            </a:endParaRPr>
          </a:p>
          <a:p>
            <a:pPr algn="ctr"/>
            <a:r>
              <a:rPr lang="ru-RU" sz="4000" b="1" cap="none" spc="0" dirty="0" err="1" smtClean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Ружинської</a:t>
            </a:r>
            <a:r>
              <a:rPr lang="ru-RU" sz="4000" b="1" cap="none" spc="0" dirty="0" smtClean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 </a:t>
            </a:r>
            <a:r>
              <a:rPr lang="ru-RU" sz="4000" b="1" cap="none" spc="0" dirty="0" err="1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селищної</a:t>
            </a:r>
            <a:r>
              <a:rPr lang="ru-RU" sz="4000" b="1" cap="none" spc="0" dirty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 </a:t>
            </a:r>
            <a:r>
              <a:rPr lang="ru-RU" sz="4000" b="1" cap="none" spc="0" dirty="0" smtClean="0">
                <a:ln w="22225">
                  <a:solidFill>
                    <a:srgbClr val="FF9999"/>
                  </a:solidFill>
                  <a:prstDash val="solid"/>
                </a:ln>
                <a:solidFill>
                  <a:srgbClr val="FF7C80"/>
                </a:solidFill>
                <a:effectLst/>
              </a:rPr>
              <a:t>ради</a:t>
            </a:r>
            <a:endParaRPr lang="uk-UA" sz="4000" b="1" cap="none" spc="0" dirty="0">
              <a:ln w="22225">
                <a:solidFill>
                  <a:srgbClr val="FF9999"/>
                </a:solidFill>
                <a:prstDash val="solid"/>
              </a:ln>
              <a:solidFill>
                <a:srgbClr val="FF7C8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71670" y="3643314"/>
            <a:ext cx="55340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rgbClr val="FF7C80"/>
                  </a:solidFill>
                  <a:prstDash val="solid"/>
                </a:ln>
                <a:solidFill>
                  <a:srgbClr val="FF7C80"/>
                </a:solidFill>
              </a:rPr>
              <a:t>Кислюк </a:t>
            </a:r>
            <a:endParaRPr lang="ru-RU" sz="5400" b="1" dirty="0" smtClean="0">
              <a:ln w="22225">
                <a:solidFill>
                  <a:srgbClr val="FF7C80"/>
                </a:solidFill>
                <a:prstDash val="solid"/>
              </a:ln>
              <a:solidFill>
                <a:srgbClr val="FF7C80"/>
              </a:solidFill>
            </a:endParaRPr>
          </a:p>
          <a:p>
            <a:pPr algn="ctr"/>
            <a:r>
              <a:rPr lang="ru-RU" sz="5400" b="1" dirty="0" err="1" smtClean="0">
                <a:ln w="22225">
                  <a:solidFill>
                    <a:srgbClr val="FF7C80"/>
                  </a:solidFill>
                  <a:prstDash val="solid"/>
                </a:ln>
                <a:solidFill>
                  <a:srgbClr val="FF7C80"/>
                </a:solidFill>
              </a:rPr>
              <a:t>Тетяни</a:t>
            </a:r>
            <a:r>
              <a:rPr lang="ru-RU" sz="5400" b="1" dirty="0" smtClean="0">
                <a:ln w="22225">
                  <a:solidFill>
                    <a:srgbClr val="FF7C80"/>
                  </a:solidFill>
                  <a:prstDash val="solid"/>
                </a:ln>
                <a:solidFill>
                  <a:srgbClr val="FF7C80"/>
                </a:solidFill>
              </a:rPr>
              <a:t> </a:t>
            </a:r>
            <a:r>
              <a:rPr lang="ru-RU" sz="5400" b="1" dirty="0" err="1" smtClean="0">
                <a:ln w="22225">
                  <a:solidFill>
                    <a:srgbClr val="FF7C80"/>
                  </a:solidFill>
                  <a:prstDash val="solid"/>
                </a:ln>
                <a:solidFill>
                  <a:srgbClr val="FF7C80"/>
                </a:solidFill>
              </a:rPr>
              <a:t>Вікторівни</a:t>
            </a:r>
            <a:endParaRPr lang="ru-RU" sz="5400" b="1" cap="none" spc="0" dirty="0">
              <a:ln w="22225">
                <a:solidFill>
                  <a:srgbClr val="FF7C80"/>
                </a:solidFill>
                <a:prstDash val="solid"/>
              </a:ln>
              <a:solidFill>
                <a:srgbClr val="FF7C8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714356"/>
            <a:ext cx="49510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err="1" smtClean="0">
                <a:ln w="11430"/>
                <a:solidFill>
                  <a:srgbClr val="FF99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Портфоліо</a:t>
            </a:r>
            <a:endParaRPr lang="ru-RU" sz="8000" b="1" cap="none" spc="50" dirty="0">
              <a:ln w="11430"/>
              <a:solidFill>
                <a:srgbClr val="FF99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40880" y="692696"/>
            <a:ext cx="6048672" cy="936104"/>
          </a:xfrm>
          <a:prstGeom prst="roundRect">
            <a:avLst/>
          </a:prstGeom>
          <a:solidFill>
            <a:srgbClr val="DCE0F4"/>
          </a:solidFill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 КРЕДО:</a:t>
            </a:r>
            <a:endParaRPr lang="ru-RU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" t="21651" r="-453" b="14748"/>
          <a:stretch/>
        </p:blipFill>
        <p:spPr>
          <a:xfrm>
            <a:off x="2339752" y="1628800"/>
            <a:ext cx="4450928" cy="50258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31840" y="2196682"/>
            <a:ext cx="3384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цінувати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кожну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хвилину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Нести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книгах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шукати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істину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людях –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мудрість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38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68" y="1942986"/>
            <a:ext cx="5080000" cy="38989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0111" y="2708920"/>
            <a:ext cx="52916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Ігрові</a:t>
            </a:r>
            <a:r>
              <a:rPr lang="ru-RU" sz="3200" b="1" dirty="0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3200" b="1" dirty="0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200" b="1" dirty="0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фразеологізмів</a:t>
            </a:r>
            <a:endParaRPr lang="ru-RU" sz="3200" b="1" dirty="0">
              <a:solidFill>
                <a:srgbClr val="D41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 err="1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початковій</a:t>
            </a:r>
            <a:r>
              <a:rPr lang="ru-RU" sz="3200" b="1" dirty="0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endParaRPr lang="ru-RU" sz="3200" b="1" dirty="0">
              <a:solidFill>
                <a:srgbClr val="D41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67577"/>
          <a:stretch/>
        </p:blipFill>
        <p:spPr>
          <a:xfrm>
            <a:off x="7129154" y="3947671"/>
            <a:ext cx="1512076" cy="2137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/>
          <a:srcRect l="69318"/>
          <a:stretch/>
        </p:blipFill>
        <p:spPr>
          <a:xfrm>
            <a:off x="387023" y="3068960"/>
            <a:ext cx="1601202" cy="340186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187624" y="404664"/>
            <a:ext cx="6768752" cy="1080120"/>
          </a:xfrm>
          <a:prstGeom prst="roundRect">
            <a:avLst/>
          </a:prstGeom>
          <a:solidFill>
            <a:srgbClr val="FFCCFF"/>
          </a:solidFill>
          <a:ln w="57150">
            <a:solidFill>
              <a:srgbClr val="D41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Тема, над якою працюю:</a:t>
            </a:r>
            <a:endParaRPr lang="uk-UA" sz="3600" dirty="0">
              <a:solidFill>
                <a:srgbClr val="D412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68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6" t="-2840" r="3232" b="10008"/>
          <a:stretch/>
        </p:blipFill>
        <p:spPr>
          <a:xfrm>
            <a:off x="323528" y="332656"/>
            <a:ext cx="8424936" cy="6165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156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2650"/>
          <a:stretch/>
        </p:blipFill>
        <p:spPr>
          <a:xfrm>
            <a:off x="894227" y="170990"/>
            <a:ext cx="7566205" cy="61383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525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258"/>
            <a:ext cx="5160607" cy="66882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780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47664" y="692696"/>
            <a:ext cx="6048672" cy="792088"/>
          </a:xfrm>
          <a:prstGeom prst="roundRect">
            <a:avLst/>
          </a:prstGeom>
          <a:solidFill>
            <a:srgbClr val="DCE0F4"/>
          </a:solidFill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CC"/>
                </a:solidFill>
              </a:rPr>
              <a:t>ОСНОВНІ НАПРЯМКИ РОБОТИ З ФРАЗЕОЛОГІЗМАМИ:</a:t>
            </a: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71600" y="1844824"/>
            <a:ext cx="7200800" cy="1872208"/>
          </a:xfrm>
          <a:prstGeom prst="roundRect">
            <a:avLst/>
          </a:prstGeom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 smtClean="0">
                <a:solidFill>
                  <a:schemeClr val="tx1"/>
                </a:solidFill>
              </a:rPr>
              <a:t>• </a:t>
            </a:r>
            <a:r>
              <a:rPr lang="ru-RU" sz="2400" b="1" dirty="0" err="1">
                <a:solidFill>
                  <a:schemeClr val="tx1"/>
                </a:solidFill>
              </a:rPr>
              <a:t>Збагачення</a:t>
            </a:r>
            <a:r>
              <a:rPr lang="ru-RU" sz="2400" b="1" dirty="0">
                <a:solidFill>
                  <a:schemeClr val="tx1"/>
                </a:solidFill>
              </a:rPr>
              <a:t> словника: </a:t>
            </a:r>
            <a:r>
              <a:rPr lang="ru-RU" sz="2400" dirty="0" err="1">
                <a:solidFill>
                  <a:schemeClr val="tx1"/>
                </a:solidFill>
              </a:rPr>
              <a:t>ознайомлення</a:t>
            </a:r>
            <a:r>
              <a:rPr lang="ru-RU" sz="2400" dirty="0">
                <a:solidFill>
                  <a:schemeClr val="tx1"/>
                </a:solidFill>
              </a:rPr>
              <a:t> з </a:t>
            </a:r>
            <a:r>
              <a:rPr lang="ru-RU" sz="2400" dirty="0" err="1">
                <a:solidFill>
                  <a:schemeClr val="tx1"/>
                </a:solidFill>
              </a:rPr>
              <a:t>лексичним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значенням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фразеологізмів</a:t>
            </a:r>
            <a:r>
              <a:rPr lang="ru-RU" sz="2400" dirty="0">
                <a:solidFill>
                  <a:schemeClr val="tx1"/>
                </a:solidFill>
              </a:rPr>
              <a:t> та </a:t>
            </a:r>
            <a:r>
              <a:rPr lang="ru-RU" sz="2400" dirty="0" err="1">
                <a:solidFill>
                  <a:schemeClr val="tx1"/>
                </a:solidFill>
              </a:rPr>
              <a:t>засвоєння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особливостей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уживання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сталих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виразів</a:t>
            </a:r>
            <a:r>
              <a:rPr lang="ru-RU" sz="2400" dirty="0">
                <a:solidFill>
                  <a:schemeClr val="tx1"/>
                </a:solidFill>
              </a:rPr>
              <a:t> для </a:t>
            </a:r>
            <a:r>
              <a:rPr lang="ru-RU" sz="2400" dirty="0" err="1">
                <a:solidFill>
                  <a:schemeClr val="tx1"/>
                </a:solidFill>
              </a:rPr>
              <a:t>збагачення</a:t>
            </a:r>
            <a:r>
              <a:rPr lang="ru-RU" sz="2400" dirty="0">
                <a:solidFill>
                  <a:schemeClr val="tx1"/>
                </a:solidFill>
              </a:rPr>
              <a:t> активного і </a:t>
            </a:r>
            <a:r>
              <a:rPr lang="ru-RU" sz="2400" dirty="0" err="1">
                <a:solidFill>
                  <a:schemeClr val="tx1"/>
                </a:solidFill>
              </a:rPr>
              <a:t>пасивного</a:t>
            </a:r>
            <a:r>
              <a:rPr lang="ru-RU" sz="2400" dirty="0">
                <a:solidFill>
                  <a:schemeClr val="tx1"/>
                </a:solidFill>
              </a:rPr>
              <a:t> словника </a:t>
            </a:r>
            <a:r>
              <a:rPr lang="ru-RU" sz="2400" dirty="0" err="1">
                <a:solidFill>
                  <a:schemeClr val="tx1"/>
                </a:solidFill>
              </a:rPr>
              <a:t>учнів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83768" y="4077072"/>
            <a:ext cx="6336704" cy="1584176"/>
          </a:xfrm>
          <a:prstGeom prst="roundRect">
            <a:avLst/>
          </a:prstGeom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dirty="0" smtClean="0">
                <a:solidFill>
                  <a:schemeClr val="tx1"/>
                </a:solidFill>
              </a:rPr>
              <a:t>• </a:t>
            </a:r>
            <a:r>
              <a:rPr lang="ru-RU" sz="2400" b="1" dirty="0" err="1">
                <a:solidFill>
                  <a:schemeClr val="tx1"/>
                </a:solidFill>
              </a:rPr>
              <a:t>Стимулювання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вживання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фразеологізмів</a:t>
            </a:r>
            <a:r>
              <a:rPr lang="ru-RU" sz="2400" dirty="0">
                <a:solidFill>
                  <a:schemeClr val="tx1"/>
                </a:solidFill>
              </a:rPr>
              <a:t>: </a:t>
            </a:r>
            <a:r>
              <a:rPr lang="ru-RU" sz="2400" dirty="0" err="1">
                <a:solidFill>
                  <a:schemeClr val="tx1"/>
                </a:solidFill>
              </a:rPr>
              <a:t>заохочення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учнів</a:t>
            </a:r>
            <a:r>
              <a:rPr lang="ru-RU" sz="2400" dirty="0">
                <a:solidFill>
                  <a:schemeClr val="tx1"/>
                </a:solidFill>
              </a:rPr>
              <a:t> до </a:t>
            </a:r>
            <a:r>
              <a:rPr lang="ru-RU" sz="2400" dirty="0" err="1">
                <a:solidFill>
                  <a:schemeClr val="tx1"/>
                </a:solidFill>
              </a:rPr>
              <a:t>використання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фразеологізмів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відповідно</a:t>
            </a:r>
            <a:r>
              <a:rPr lang="ru-RU" sz="2400" dirty="0">
                <a:solidFill>
                  <a:schemeClr val="tx1"/>
                </a:solidFill>
              </a:rPr>
              <a:t> до </a:t>
            </a:r>
            <a:r>
              <a:rPr lang="ru-RU" sz="2400" dirty="0" err="1">
                <a:solidFill>
                  <a:schemeClr val="tx1"/>
                </a:solidFill>
              </a:rPr>
              <a:t>літературної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норми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341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75656" y="548680"/>
            <a:ext cx="6048672" cy="792088"/>
          </a:xfrm>
          <a:prstGeom prst="roundRect">
            <a:avLst/>
          </a:prstGeom>
          <a:solidFill>
            <a:srgbClr val="DCE0F4"/>
          </a:solidFill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CC"/>
                </a:solidFill>
              </a:rPr>
              <a:t>ЕТАПИ РОБОТИ З ФРАЗЕОЛОГІЗМАМИ НА УРОКАХ УКРАЇНСЬКОЇ МОВИ:</a:t>
            </a: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1494242"/>
            <a:ext cx="7560840" cy="936104"/>
          </a:xfrm>
          <a:prstGeom prst="roundRect">
            <a:avLst/>
          </a:prstGeom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1. </a:t>
            </a:r>
            <a:r>
              <a:rPr lang="ru-RU" sz="2400" b="1" dirty="0" err="1">
                <a:solidFill>
                  <a:schemeClr val="tx1"/>
                </a:solidFill>
              </a:rPr>
              <a:t>Презентація</a:t>
            </a:r>
            <a:r>
              <a:rPr lang="ru-RU" sz="2400" b="1" dirty="0">
                <a:solidFill>
                  <a:schemeClr val="tx1"/>
                </a:solidFill>
              </a:rPr>
              <a:t>: </a:t>
            </a:r>
            <a:r>
              <a:rPr lang="ru-RU" sz="2400" dirty="0" err="1">
                <a:solidFill>
                  <a:schemeClr val="tx1"/>
                </a:solidFill>
              </a:rPr>
              <a:t>ознайомлення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учнів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із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фразеологізмом</a:t>
            </a:r>
            <a:r>
              <a:rPr lang="ru-RU" sz="2400" dirty="0">
                <a:solidFill>
                  <a:schemeClr val="tx1"/>
                </a:solidFill>
              </a:rPr>
              <a:t> та </a:t>
            </a:r>
            <a:r>
              <a:rPr lang="ru-RU" sz="2400" dirty="0" err="1">
                <a:solidFill>
                  <a:schemeClr val="tx1"/>
                </a:solidFill>
              </a:rPr>
              <a:t>пояснення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його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лексичного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значення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55576" y="2581577"/>
            <a:ext cx="7149585" cy="792088"/>
          </a:xfrm>
          <a:prstGeom prst="roundRect">
            <a:avLst/>
          </a:prstGeom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2. </a:t>
            </a:r>
            <a:r>
              <a:rPr lang="ru-RU" sz="2400" b="1" dirty="0" err="1">
                <a:solidFill>
                  <a:schemeClr val="tx1"/>
                </a:solidFill>
              </a:rPr>
              <a:t>Словникова</a:t>
            </a:r>
            <a:r>
              <a:rPr lang="ru-RU" sz="2400" b="1" dirty="0">
                <a:solidFill>
                  <a:schemeClr val="tx1"/>
                </a:solidFill>
              </a:rPr>
              <a:t> робота: </a:t>
            </a:r>
            <a:r>
              <a:rPr lang="ru-RU" sz="2400" dirty="0" err="1">
                <a:solidFill>
                  <a:schemeClr val="tx1"/>
                </a:solidFill>
              </a:rPr>
              <a:t>пошук</a:t>
            </a:r>
            <a:r>
              <a:rPr lang="ru-RU" sz="2400" dirty="0">
                <a:solidFill>
                  <a:schemeClr val="tx1"/>
                </a:solidFill>
              </a:rPr>
              <a:t> та </a:t>
            </a:r>
            <a:r>
              <a:rPr lang="ru-RU" sz="2400" dirty="0" err="1">
                <a:solidFill>
                  <a:schemeClr val="tx1"/>
                </a:solidFill>
              </a:rPr>
              <a:t>добір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синонімів</a:t>
            </a:r>
            <a:r>
              <a:rPr lang="ru-RU" sz="2400" dirty="0">
                <a:solidFill>
                  <a:schemeClr val="tx1"/>
                </a:solidFill>
              </a:rPr>
              <a:t> та </a:t>
            </a:r>
            <a:r>
              <a:rPr lang="ru-RU" sz="2400" dirty="0" err="1">
                <a:solidFill>
                  <a:schemeClr val="tx1"/>
                </a:solidFill>
              </a:rPr>
              <a:t>антонімів</a:t>
            </a:r>
            <a:r>
              <a:rPr lang="ru-RU" sz="2400" dirty="0">
                <a:solidFill>
                  <a:schemeClr val="tx1"/>
                </a:solidFill>
              </a:rPr>
              <a:t> до </a:t>
            </a:r>
            <a:r>
              <a:rPr lang="ru-RU" sz="2400" dirty="0" err="1">
                <a:solidFill>
                  <a:schemeClr val="tx1"/>
                </a:solidFill>
              </a:rPr>
              <a:t>фразеологізму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3536663"/>
            <a:ext cx="7149585" cy="1001011"/>
          </a:xfrm>
          <a:prstGeom prst="roundRect">
            <a:avLst/>
          </a:prstGeom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3. </a:t>
            </a:r>
            <a:r>
              <a:rPr lang="ru-RU" sz="2400" b="1" dirty="0" err="1">
                <a:solidFill>
                  <a:schemeClr val="tx1"/>
                </a:solidFill>
              </a:rPr>
              <a:t>Лексична</a:t>
            </a:r>
            <a:r>
              <a:rPr lang="ru-RU" sz="2400" b="1" dirty="0">
                <a:solidFill>
                  <a:schemeClr val="tx1"/>
                </a:solidFill>
              </a:rPr>
              <a:t> робота: </a:t>
            </a:r>
            <a:r>
              <a:rPr lang="ru-RU" sz="2400" dirty="0" err="1">
                <a:solidFill>
                  <a:schemeClr val="tx1"/>
                </a:solidFill>
              </a:rPr>
              <a:t>вправи</a:t>
            </a:r>
            <a:r>
              <a:rPr lang="ru-RU" sz="2400" dirty="0">
                <a:solidFill>
                  <a:schemeClr val="tx1"/>
                </a:solidFill>
              </a:rPr>
              <a:t> на </a:t>
            </a:r>
            <a:r>
              <a:rPr lang="ru-RU" sz="2400" dirty="0" err="1">
                <a:solidFill>
                  <a:schemeClr val="tx1"/>
                </a:solidFill>
              </a:rPr>
              <a:t>заміну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слів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або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словосполучень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фразеологізмами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близькими</a:t>
            </a:r>
            <a:r>
              <a:rPr lang="ru-RU" sz="2400" dirty="0">
                <a:solidFill>
                  <a:schemeClr val="tx1"/>
                </a:solidFill>
              </a:rPr>
              <a:t> за </a:t>
            </a:r>
            <a:r>
              <a:rPr lang="ru-RU" sz="2400" dirty="0" err="1">
                <a:solidFill>
                  <a:schemeClr val="tx1"/>
                </a:solidFill>
              </a:rPr>
              <a:t>значенням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75656" y="4700672"/>
            <a:ext cx="7293601" cy="1368152"/>
          </a:xfrm>
          <a:prstGeom prst="roundRect">
            <a:avLst/>
          </a:prstGeom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4. </a:t>
            </a:r>
            <a:r>
              <a:rPr lang="ru-RU" sz="2400" b="1" dirty="0" err="1">
                <a:solidFill>
                  <a:schemeClr val="tx1"/>
                </a:solidFill>
              </a:rPr>
              <a:t>Активізація</a:t>
            </a:r>
            <a:r>
              <a:rPr lang="ru-RU" sz="2400" b="1" dirty="0">
                <a:solidFill>
                  <a:schemeClr val="tx1"/>
                </a:solidFill>
              </a:rPr>
              <a:t> в </a:t>
            </a:r>
            <a:r>
              <a:rPr lang="ru-RU" sz="2400" b="1" dirty="0" err="1">
                <a:solidFill>
                  <a:schemeClr val="tx1"/>
                </a:solidFill>
              </a:rPr>
              <a:t>мовленні</a:t>
            </a:r>
            <a:r>
              <a:rPr lang="ru-RU" sz="2400" b="1" dirty="0">
                <a:solidFill>
                  <a:schemeClr val="tx1"/>
                </a:solidFill>
              </a:rPr>
              <a:t>: </a:t>
            </a:r>
            <a:r>
              <a:rPr lang="ru-RU" sz="2400" dirty="0" err="1">
                <a:solidFill>
                  <a:schemeClr val="tx1"/>
                </a:solidFill>
              </a:rPr>
              <a:t>практичне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використання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засвоєних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фразеологізмів</a:t>
            </a:r>
            <a:r>
              <a:rPr lang="ru-RU" sz="2400" dirty="0">
                <a:solidFill>
                  <a:schemeClr val="tx1"/>
                </a:solidFill>
              </a:rPr>
              <a:t> у </a:t>
            </a:r>
            <a:r>
              <a:rPr lang="ru-RU" sz="2400" dirty="0" err="1">
                <a:solidFill>
                  <a:schemeClr val="tx1"/>
                </a:solidFill>
              </a:rPr>
              <a:t>мовленнєвій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діяльності</a:t>
            </a:r>
            <a:r>
              <a:rPr lang="ru-RU" sz="2400" dirty="0">
                <a:solidFill>
                  <a:schemeClr val="tx1"/>
                </a:solidFill>
              </a:rPr>
              <a:t> через </a:t>
            </a:r>
            <a:r>
              <a:rPr lang="ru-RU" sz="2400" dirty="0" err="1">
                <a:solidFill>
                  <a:schemeClr val="tx1"/>
                </a:solidFill>
              </a:rPr>
              <a:t>підбір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прикладів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виконання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усних</a:t>
            </a:r>
            <a:r>
              <a:rPr lang="ru-RU" sz="2400" dirty="0">
                <a:solidFill>
                  <a:schemeClr val="tx1"/>
                </a:solidFill>
              </a:rPr>
              <a:t> та </a:t>
            </a:r>
            <a:r>
              <a:rPr lang="ru-RU" sz="2400" dirty="0" err="1">
                <a:solidFill>
                  <a:schemeClr val="tx1"/>
                </a:solidFill>
              </a:rPr>
              <a:t>писемних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вправ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дидактичних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ігор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52068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250"/>
          <a:stretch/>
        </p:blipFill>
        <p:spPr>
          <a:xfrm>
            <a:off x="1259632" y="188640"/>
            <a:ext cx="6768752" cy="6295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89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300"/>
          <a:stretch/>
        </p:blipFill>
        <p:spPr>
          <a:xfrm>
            <a:off x="1187624" y="260648"/>
            <a:ext cx="6840760" cy="62610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872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01" b="5901"/>
          <a:stretch/>
        </p:blipFill>
        <p:spPr>
          <a:xfrm>
            <a:off x="1835696" y="119798"/>
            <a:ext cx="5688632" cy="66483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398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136904" cy="936179"/>
          </a:xfrm>
          <a:ln w="5715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dirty="0">
                <a:solidFill>
                  <a:srgbClr val="C00000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/>
            </a:r>
            <a:br>
              <a:rPr lang="uk-UA" sz="4000" dirty="0">
                <a:solidFill>
                  <a:srgbClr val="C00000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</a:br>
            <a:r>
              <a:rPr lang="uk-UA" sz="4000" dirty="0" err="1">
                <a:solidFill>
                  <a:srgbClr val="C00000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Кислюк</a:t>
            </a:r>
            <a:r>
              <a:rPr lang="uk-UA" sz="4000" dirty="0">
                <a:solidFill>
                  <a:srgbClr val="C00000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 Тетяна Вікторівна </a:t>
            </a:r>
            <a:endParaRPr lang="ru-RU" sz="4000" dirty="0">
              <a:solidFill>
                <a:srgbClr val="C00000"/>
              </a:solidFill>
              <a:latin typeface="Arial Black" panose="020B0A04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idx="4294967295"/>
          </p:nvPr>
        </p:nvSpPr>
        <p:spPr>
          <a:xfrm>
            <a:off x="467544" y="1412776"/>
            <a:ext cx="4751388" cy="4896545"/>
          </a:xfrm>
          <a:solidFill>
            <a:srgbClr val="FF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Освіта: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Спеціальність: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початкових класів, практичний психолог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800" dirty="0" smtClean="0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Посада</a:t>
            </a:r>
            <a:r>
              <a:rPr lang="uk-UA" sz="2800" dirty="0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початкових класів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валіфікаційна категорія: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стаж: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800" dirty="0" smtClean="0">
                <a:solidFill>
                  <a:srgbClr val="D41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 роботи: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Ружинський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ліцей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Ружинської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селищної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94" b="21407"/>
          <a:stretch/>
        </p:blipFill>
        <p:spPr>
          <a:xfrm>
            <a:off x="5364088" y="1412776"/>
            <a:ext cx="3086100" cy="4896545"/>
          </a:xfrm>
          <a:prstGeom prst="rect">
            <a:avLst/>
          </a:prstGeom>
          <a:ln>
            <a:solidFill>
              <a:srgbClr val="D41232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928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43700" t="16384" r="23225" b="14984"/>
          <a:stretch/>
        </p:blipFill>
        <p:spPr>
          <a:xfrm>
            <a:off x="1835696" y="332656"/>
            <a:ext cx="5400600" cy="6300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193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85655" y="404664"/>
            <a:ext cx="8578833" cy="6212999"/>
            <a:chOff x="385655" y="404664"/>
            <a:chExt cx="8578833" cy="621299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95536" y="3665335"/>
              <a:ext cx="8568952" cy="29523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uk-UA" sz="24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Навчальна </a:t>
              </a:r>
              <a:r>
                <a:rPr lang="uk-UA" sz="24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діяльність у контексті НУШ передбачає використання різноманітних методів навчання, спрямованих на всебічний розвиток особистості школяра, розкриття його творчого потенціалу та формування ключових </a:t>
              </a:r>
              <a:r>
                <a:rPr lang="uk-UA" sz="24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компетентностей</a:t>
              </a:r>
              <a:r>
                <a:rPr lang="uk-UA" sz="24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Це зумовлює перехід від репродуктивних форм навчання до активних та інтерактивних стратегій, де учень стає суб’єктом власного освітнього поступу</a:t>
              </a:r>
            </a:p>
          </p:txBody>
        </p:sp>
        <p:sp>
          <p:nvSpPr>
            <p:cNvPr id="3" name="Скругленный прямоугольник 2"/>
            <p:cNvSpPr/>
            <p:nvPr/>
          </p:nvSpPr>
          <p:spPr>
            <a:xfrm>
              <a:off x="1491675" y="404664"/>
              <a:ext cx="5904656" cy="7200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Навчальна діяльність</a:t>
              </a:r>
              <a:endPara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540000">
              <a:off x="385655" y="1532174"/>
              <a:ext cx="2590043" cy="1942532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">
              <a:off x="5965947" y="1499254"/>
              <a:ext cx="2630014" cy="1972511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268" y="1341545"/>
              <a:ext cx="2915816" cy="1942662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</p:grpSp>
    </p:spTree>
    <p:extLst>
      <p:ext uri="{BB962C8B-B14F-4D97-AF65-F5344CB8AC3E}">
        <p14:creationId xmlns="" xmlns:p14="http://schemas.microsoft.com/office/powerpoint/2010/main" val="298395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257146" y="476672"/>
            <a:ext cx="8530023" cy="5805973"/>
            <a:chOff x="257146" y="476672"/>
            <a:chExt cx="8530023" cy="5805973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1619672" y="476672"/>
              <a:ext cx="5688632" cy="7200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Методи навчання </a:t>
              </a:r>
              <a:endPara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349332"/>
              <a:ext cx="2031690" cy="2708920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sp>
          <p:nvSpPr>
            <p:cNvPr id="4" name="Волна 3"/>
            <p:cNvSpPr/>
            <p:nvPr/>
          </p:nvSpPr>
          <p:spPr>
            <a:xfrm>
              <a:off x="3423229" y="3285693"/>
              <a:ext cx="2088232" cy="1008112"/>
            </a:xfrm>
            <a:prstGeom prst="wave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Метод </a:t>
              </a:r>
              <a:r>
                <a:rPr lang="uk-UA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проєктів</a:t>
              </a:r>
              <a:endPara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12" y="1349332"/>
              <a:ext cx="1977684" cy="2636912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sp>
          <p:nvSpPr>
            <p:cNvPr id="6" name="Волна 5"/>
            <p:cNvSpPr/>
            <p:nvPr/>
          </p:nvSpPr>
          <p:spPr>
            <a:xfrm>
              <a:off x="257146" y="4058252"/>
              <a:ext cx="2088232" cy="1008112"/>
            </a:xfrm>
            <a:prstGeom prst="wave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Ігрові методи</a:t>
              </a:r>
              <a:endPara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962" y="1296853"/>
              <a:ext cx="2651787" cy="1988840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sp>
          <p:nvSpPr>
            <p:cNvPr id="8" name="Волна 7"/>
            <p:cNvSpPr/>
            <p:nvPr/>
          </p:nvSpPr>
          <p:spPr>
            <a:xfrm>
              <a:off x="6698937" y="4058252"/>
              <a:ext cx="2088232" cy="1008112"/>
            </a:xfrm>
            <a:prstGeom prst="wave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Дослідницькі методи</a:t>
              </a:r>
              <a:endPara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2139" y="4352121"/>
              <a:ext cx="2459765" cy="1844824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sp>
          <p:nvSpPr>
            <p:cNvPr id="10" name="Волна 9"/>
            <p:cNvSpPr/>
            <p:nvPr/>
          </p:nvSpPr>
          <p:spPr>
            <a:xfrm>
              <a:off x="5688124" y="5274533"/>
              <a:ext cx="2088232" cy="1008112"/>
            </a:xfrm>
            <a:prstGeom prst="wave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Інтерактивні методи</a:t>
              </a:r>
              <a:endPara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5670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708379" y="332656"/>
            <a:ext cx="7666614" cy="5915412"/>
            <a:chOff x="708379" y="332656"/>
            <a:chExt cx="7666614" cy="591541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600000">
              <a:off x="708379" y="1560831"/>
              <a:ext cx="2389340" cy="1792006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600000">
              <a:off x="1535013" y="3798142"/>
              <a:ext cx="2518786" cy="1889090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0">
              <a:off x="5998729" y="1528635"/>
              <a:ext cx="2376264" cy="1782198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sp>
          <p:nvSpPr>
            <p:cNvPr id="9" name="Прямоугольник 8"/>
            <p:cNvSpPr/>
            <p:nvPr/>
          </p:nvSpPr>
          <p:spPr>
            <a:xfrm rot="600000">
              <a:off x="5755165" y="3282676"/>
              <a:ext cx="2418088" cy="5760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</a:t>
              </a:r>
              <a:r>
                <a:rPr lang="uk-UA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ндивідуальна</a:t>
              </a:r>
              <a:endPara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rot="600000">
              <a:off x="4809416" y="5651941"/>
              <a:ext cx="2619676" cy="5760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фронтальна</a:t>
              </a:r>
              <a:endPara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 rot="-600000">
              <a:off x="1737240" y="5672068"/>
              <a:ext cx="2556000" cy="576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групова</a:t>
              </a:r>
              <a:endPara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 rot="-600000">
              <a:off x="886157" y="3318224"/>
              <a:ext cx="2484000" cy="5760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парна</a:t>
              </a:r>
              <a:endPara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1115616" y="332656"/>
              <a:ext cx="6480720" cy="93610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 роботи на </a:t>
              </a:r>
              <a:r>
                <a:rPr lang="uk-UA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уроці</a:t>
              </a:r>
              <a:endPara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0">
              <a:off x="5049690" y="3785648"/>
              <a:ext cx="2552104" cy="1914079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</p:grpSp>
    </p:spTree>
    <p:extLst>
      <p:ext uri="{BB962C8B-B14F-4D97-AF65-F5344CB8AC3E}">
        <p14:creationId xmlns="" xmlns:p14="http://schemas.microsoft.com/office/powerpoint/2010/main" val="245530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1560" y="404664"/>
            <a:ext cx="8165918" cy="5760640"/>
            <a:chOff x="597202" y="404664"/>
            <a:chExt cx="8165918" cy="576064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683568" y="4077072"/>
              <a:ext cx="7992888" cy="2088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Виховна діяльність педагога має не менше значення, ніж навчальна, оскільки саме вона забезпечує формування морального фундаменту та ціннісних орієнтирів, на яких базується подальший інтелектуальний розвиток дитини</a:t>
              </a:r>
            </a:p>
          </p:txBody>
        </p:sp>
        <p:sp>
          <p:nvSpPr>
            <p:cNvPr id="3" name="Скругленный прямоугольник 2"/>
            <p:cNvSpPr/>
            <p:nvPr/>
          </p:nvSpPr>
          <p:spPr>
            <a:xfrm>
              <a:off x="1763688" y="404664"/>
              <a:ext cx="5976664" cy="100811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Виховна робота</a:t>
              </a:r>
              <a:endParaRPr lang="uk-UA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0000">
              <a:off x="6122337" y="1980829"/>
              <a:ext cx="2640783" cy="1988840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0000">
              <a:off x="597202" y="1957139"/>
              <a:ext cx="2644935" cy="1991967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4050" y="1625234"/>
              <a:ext cx="2747797" cy="2060848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</p:grpSp>
    </p:spTree>
    <p:extLst>
      <p:ext uri="{BB962C8B-B14F-4D97-AF65-F5344CB8AC3E}">
        <p14:creationId xmlns="" xmlns:p14="http://schemas.microsoft.com/office/powerpoint/2010/main" val="30668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03545" y="476672"/>
            <a:ext cx="8776021" cy="5460162"/>
            <a:chOff x="103545" y="476672"/>
            <a:chExt cx="8776021" cy="5460162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2123728" y="476672"/>
              <a:ext cx="4968552" cy="93610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 виховної роботи</a:t>
              </a:r>
              <a:endPara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558" y="3350802"/>
              <a:ext cx="2747705" cy="2060779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1625158"/>
              <a:ext cx="2067026" cy="2756034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549" y="3350802"/>
              <a:ext cx="2736304" cy="2060779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sp>
          <p:nvSpPr>
            <p:cNvPr id="8" name="Скругленный прямоугольник 7"/>
            <p:cNvSpPr/>
            <p:nvPr/>
          </p:nvSpPr>
          <p:spPr>
            <a:xfrm>
              <a:off x="3137838" y="4509120"/>
              <a:ext cx="2808312" cy="142771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Індивідуальні</a:t>
              </a:r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ru-RU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творчі</a:t>
              </a:r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доручення</a:t>
              </a:r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індивідуальні</a:t>
              </a:r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бесіди</a:t>
              </a:r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допомога</a:t>
              </a:r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саморозвитку</a:t>
              </a:r>
              <a:r>
                <a:rPr lang="ru-RU" dirty="0" smtClean="0">
                  <a:solidFill>
                    <a:srgbClr val="002060"/>
                  </a:solidFill>
                </a:rPr>
                <a:t>.  </a:t>
              </a:r>
              <a:endParaRPr lang="ru-RU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6071254" y="1710255"/>
              <a:ext cx="2808312" cy="142771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uk-UA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Масові: </a:t>
              </a:r>
              <a:r>
                <a:rPr lang="uk-UA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фестивалі, </a:t>
              </a:r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свята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тематичні</a:t>
              </a:r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вечори</a:t>
              </a:r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конференції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олімпіади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турніри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виставки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103545" y="1731904"/>
              <a:ext cx="2808312" cy="142771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Групові</a:t>
              </a:r>
              <a:r>
                <a:rPr lang="ru-RU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ru-RU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класні</a:t>
              </a:r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години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бесіди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гуртки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інтересами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екскурсії</a:t>
              </a: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походи.</a:t>
              </a:r>
              <a:endPara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14062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36541" y="332656"/>
            <a:ext cx="8524141" cy="6198709"/>
            <a:chOff x="236541" y="332656"/>
            <a:chExt cx="8524141" cy="6198709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475656" y="332656"/>
              <a:ext cx="5616624" cy="100811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Свята, тематичні вечори</a:t>
              </a:r>
              <a:endPara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1728872"/>
              <a:ext cx="2748522" cy="2061391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" y="1549989"/>
              <a:ext cx="2974638" cy="2240274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" y="4371365"/>
              <a:ext cx="2880000" cy="2160000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314" y="4351412"/>
              <a:ext cx="2868368" cy="2160240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513" y="2670126"/>
              <a:ext cx="3126647" cy="2344985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</p:grpSp>
    </p:spTree>
    <p:extLst>
      <p:ext uri="{BB962C8B-B14F-4D97-AF65-F5344CB8AC3E}">
        <p14:creationId xmlns="" xmlns:p14="http://schemas.microsoft.com/office/powerpoint/2010/main" val="76831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251520" y="332656"/>
            <a:ext cx="8796637" cy="6309320"/>
            <a:chOff x="251520" y="332656"/>
            <a:chExt cx="8796637" cy="6309320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475656" y="332656"/>
              <a:ext cx="5616624" cy="100811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Уроки</a:t>
              </a:r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пам’яті, виховання громадянина, патріота</a:t>
              </a:r>
              <a:endPara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2964808"/>
              <a:ext cx="3572572" cy="2690593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327" y="4365104"/>
              <a:ext cx="3035830" cy="2276872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4218736"/>
              <a:ext cx="3111892" cy="2333919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608" y="1478495"/>
              <a:ext cx="3275856" cy="2183051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557692"/>
              <a:ext cx="2926425" cy="2203964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</p:grpSp>
    </p:spTree>
    <p:extLst>
      <p:ext uri="{BB962C8B-B14F-4D97-AF65-F5344CB8AC3E}">
        <p14:creationId xmlns="" xmlns:p14="http://schemas.microsoft.com/office/powerpoint/2010/main" val="23564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836712"/>
            <a:ext cx="5400600" cy="5544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Учительська праця – це зріст і навчання,</a:t>
            </a: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ти з прогресом у ногу ідеш.</a:t>
            </a: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Учительська праця – велике надбання,</a:t>
            </a: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ти дитині себе віддаєш.</a:t>
            </a:r>
          </a:p>
          <a:p>
            <a:pPr algn="ctr"/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Учительський успіх – надія і віра,</a:t>
            </a: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такт і терпіння – як видих і вдих.</a:t>
            </a: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Учительський успіх – це розум і міра,</a:t>
            </a: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uk-UA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вчаться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тебе, ти вчишся у них.</a:t>
            </a:r>
          </a:p>
          <a:p>
            <a:pPr algn="ctr"/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Учительські будні – недоспані ночі,</a:t>
            </a: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Окрилені ранки, насичені дні.</a:t>
            </a: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Учительські будні – довірливі очі,</a:t>
            </a:r>
          </a:p>
          <a:p>
            <a:pPr algn="ctr"/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дивляться в душу тобі і мені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5437861"/>
            <a:ext cx="4951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Дякую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за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увагу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53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альтернативний процес 6"/>
          <p:cNvSpPr/>
          <p:nvPr/>
        </p:nvSpPr>
        <p:spPr>
          <a:xfrm>
            <a:off x="316101" y="1525888"/>
            <a:ext cx="4032448" cy="4824536"/>
          </a:xfrm>
          <a:prstGeom prst="flowChartAlternateProcess">
            <a:avLst/>
          </a:prstGeom>
          <a:solidFill>
            <a:srgbClr val="DCE0F4"/>
          </a:solidFill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2003 </a:t>
            </a:r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 </a:t>
            </a:r>
            <a:r>
              <a:rPr lang="uk-UA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 Житомирський державний педагогічний університет </a:t>
            </a:r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 </a:t>
            </a:r>
            <a:r>
              <a:rPr lang="uk-UA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Івана Франка за </a:t>
            </a:r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спеціальністю </a:t>
            </a:r>
            <a:r>
              <a:rPr lang="uk-UA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«Початкове навчання. Практична психологія» та здобула кваліфікацію вчителя початкових класів, практичного психолога у закладах освіти</a:t>
            </a:r>
            <a:endParaRPr lang="uk-UA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277846" y="404664"/>
            <a:ext cx="4680520" cy="914400"/>
          </a:xfrm>
          <a:prstGeom prst="roundRect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endParaRPr lang="uk-UA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0" b="2750"/>
          <a:stretch/>
        </p:blipFill>
        <p:spPr>
          <a:xfrm rot="16200000">
            <a:off x="5159118" y="1581744"/>
            <a:ext cx="3168352" cy="4270577"/>
          </a:xfrm>
          <a:prstGeom prst="rect">
            <a:avLst/>
          </a:prstGeom>
          <a:ln w="57150">
            <a:solidFill>
              <a:srgbClr val="0033CC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177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228107" y="643214"/>
            <a:ext cx="4680520" cy="914400"/>
          </a:xfrm>
          <a:prstGeom prst="roundRect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САМООСВІТА</a:t>
            </a:r>
            <a:endParaRPr lang="uk-UA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0000">
            <a:off x="6230676" y="2236364"/>
            <a:ext cx="2343138" cy="3124185"/>
          </a:xfrm>
          <a:prstGeom prst="rect">
            <a:avLst/>
          </a:prstGeom>
          <a:ln w="38100">
            <a:solidFill>
              <a:srgbClr val="0033CC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0000">
            <a:off x="600581" y="2108174"/>
            <a:ext cx="2299591" cy="3066121"/>
          </a:xfrm>
          <a:prstGeom prst="rect">
            <a:avLst/>
          </a:prstGeom>
          <a:ln w="38100">
            <a:solidFill>
              <a:srgbClr val="0033CC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/>
          <a:srcRect b="38450"/>
          <a:stretch/>
        </p:blipFill>
        <p:spPr>
          <a:xfrm>
            <a:off x="3187658" y="4221088"/>
            <a:ext cx="2761419" cy="2265527"/>
          </a:xfrm>
          <a:prstGeom prst="rect">
            <a:avLst/>
          </a:prstGeom>
          <a:ln w="38100">
            <a:solidFill>
              <a:srgbClr val="0033CC"/>
            </a:solidFill>
          </a:ln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827584" y="1477330"/>
            <a:ext cx="7886700" cy="9435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нічому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58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277846" y="404664"/>
            <a:ext cx="4680520" cy="914400"/>
          </a:xfrm>
          <a:prstGeom prst="roundRect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САМООСВІТА</a:t>
            </a:r>
            <a:endParaRPr lang="uk-UA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2476" y="3778691"/>
            <a:ext cx="2259362" cy="3012482"/>
          </a:xfrm>
          <a:prstGeom prst="rect">
            <a:avLst/>
          </a:prstGeom>
          <a:ln w="38100">
            <a:solidFill>
              <a:srgbClr val="0033CC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0505" y="1079605"/>
            <a:ext cx="2376264" cy="3168352"/>
          </a:xfrm>
          <a:prstGeom prst="rect">
            <a:avLst/>
          </a:prstGeom>
          <a:ln w="38100">
            <a:solidFill>
              <a:srgbClr val="0033CC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19880" y="1475648"/>
            <a:ext cx="3011685" cy="2286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76722" y="4089125"/>
            <a:ext cx="3182388" cy="24142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88994" y="3025281"/>
            <a:ext cx="2804403" cy="21276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679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23728" y="272617"/>
            <a:ext cx="4680520" cy="914400"/>
          </a:xfrm>
          <a:prstGeom prst="roundRect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САМООСВІТА</a:t>
            </a:r>
            <a:endParaRPr lang="uk-UA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14519" y="3724671"/>
            <a:ext cx="2114406" cy="2819208"/>
          </a:xfrm>
          <a:prstGeom prst="rect">
            <a:avLst/>
          </a:prstGeom>
          <a:ln w="57150">
            <a:solidFill>
              <a:srgbClr val="0033CC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31" t="10468" r="4255" b="6145"/>
          <a:stretch/>
        </p:blipFill>
        <p:spPr>
          <a:xfrm rot="16200000">
            <a:off x="5928840" y="2514266"/>
            <a:ext cx="3487825" cy="2580990"/>
          </a:xfrm>
          <a:prstGeom prst="rect">
            <a:avLst/>
          </a:prstGeom>
          <a:ln w="57150">
            <a:solidFill>
              <a:srgbClr val="0033CC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1638" y="1077003"/>
            <a:ext cx="2218787" cy="2958383"/>
          </a:xfrm>
          <a:prstGeom prst="rect">
            <a:avLst/>
          </a:prstGeom>
          <a:ln w="57150">
            <a:solidFill>
              <a:srgbClr val="0033CC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914" y="1908513"/>
            <a:ext cx="2645893" cy="3505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505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23728" y="1196752"/>
            <a:ext cx="4680520" cy="914400"/>
          </a:xfrm>
          <a:prstGeom prst="roundRect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НАГОРОДИ</a:t>
            </a:r>
            <a:endParaRPr lang="uk-UA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58244" y="1942758"/>
            <a:ext cx="2436735" cy="3248980"/>
          </a:xfrm>
          <a:prstGeom prst="rect">
            <a:avLst/>
          </a:prstGeom>
          <a:ln w="38100">
            <a:solidFill>
              <a:srgbClr val="0033CC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46"/>
          <a:stretch/>
        </p:blipFill>
        <p:spPr>
          <a:xfrm>
            <a:off x="3498917" y="2996952"/>
            <a:ext cx="2153203" cy="3212976"/>
          </a:xfrm>
          <a:prstGeom prst="rect">
            <a:avLst/>
          </a:prstGeom>
          <a:ln w="38100">
            <a:solidFill>
              <a:srgbClr val="0033CC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060" y="1942758"/>
            <a:ext cx="2436735" cy="3248980"/>
          </a:xfrm>
          <a:prstGeom prst="rect">
            <a:avLst/>
          </a:prstGeom>
          <a:ln w="38100">
            <a:solidFill>
              <a:srgbClr val="0033CC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0053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67367" y="272617"/>
            <a:ext cx="8934549" cy="6492670"/>
            <a:chOff x="167367" y="272617"/>
            <a:chExt cx="8934549" cy="649267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67" y="991944"/>
              <a:ext cx="2463738" cy="3284984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541" y="1332998"/>
              <a:ext cx="3600400" cy="2398767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377" y="886787"/>
              <a:ext cx="2529001" cy="3372001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550" y="4390208"/>
              <a:ext cx="3126366" cy="2354545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14" y="4399389"/>
              <a:ext cx="3154531" cy="2365898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9874"/>
            <a:stretch/>
          </p:blipFill>
          <p:spPr>
            <a:xfrm>
              <a:off x="3436081" y="3877746"/>
              <a:ext cx="2463738" cy="2632118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</p:pic>
        <p:sp>
          <p:nvSpPr>
            <p:cNvPr id="3" name="Скругленный прямоугольник 2"/>
            <p:cNvSpPr/>
            <p:nvPr/>
          </p:nvSpPr>
          <p:spPr>
            <a:xfrm>
              <a:off x="2123728" y="272617"/>
              <a:ext cx="4680520" cy="914400"/>
            </a:xfrm>
            <a:prstGeom prst="roundRect">
              <a:avLst/>
            </a:prstGeom>
            <a:ln w="571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uk-UA" sz="3200" b="1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ДОСЯГНЕННЯ УЧНІВ</a:t>
              </a:r>
              <a:endParaRPr lang="uk-UA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162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31640" y="404664"/>
            <a:ext cx="6048672" cy="1224136"/>
          </a:xfrm>
          <a:prstGeom prst="roundRect">
            <a:avLst/>
          </a:prstGeom>
          <a:solidFill>
            <a:srgbClr val="FFCCFF"/>
          </a:solidFill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</a:t>
            </a:r>
            <a:r>
              <a:rPr lang="uk-UA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КРЕДО: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4385926" cy="49043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61669" y="2708920"/>
            <a:ext cx="30243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«Найважливіше 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педагогічній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 – це гармонія у стосунках </a:t>
            </a: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учнями, їх батьками та колегами, постійний творчий пошук і самовдосконалення»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13650"/>
            <a:ext cx="3815443" cy="2542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04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7088</TotalTime>
  <Words>511</Words>
  <Application>Microsoft Office PowerPoint</Application>
  <PresentationFormat>Экран (4:3)</PresentationFormat>
  <Paragraphs>79</Paragraphs>
  <Slides>28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 Кислюк Тетяна Вікторівна </vt:lpstr>
      <vt:lpstr>Слайд 3</vt:lpstr>
      <vt:lpstr> «Учитель, який не вчиться, не зможе нічому навчити»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Шановні члени комісії! Представляю Вашій увазі презентацію магістерської роботи на тему:  “ФOРМУВАВАННЯ ЧИТАЦЬКИХ ІНТЕРЕСІВ МOЛOДШИХ   ШКOЛЯРІВ НА УРOКАХ ЛІТЕРАТУРНOГO ЧИТАННЯ” </dc:title>
  <dc:creator>Дима</dc:creator>
  <cp:lastModifiedBy>IRBIS</cp:lastModifiedBy>
  <cp:revision>378</cp:revision>
  <dcterms:created xsi:type="dcterms:W3CDTF">2020-05-24T10:06:43Z</dcterms:created>
  <dcterms:modified xsi:type="dcterms:W3CDTF">2026-02-23T09:26:27Z</dcterms:modified>
</cp:coreProperties>
</file>