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68" r:id="rId5"/>
    <p:sldId id="26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573016"/>
            <a:ext cx="5544616" cy="2016224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err="1" smtClean="0">
                <a:solidFill>
                  <a:srgbClr val="7030A0"/>
                </a:solidFill>
                <a:latin typeface="Bahnschrift SemiBold" pitchFamily="34" charset="0"/>
              </a:rPr>
              <a:t>Стефанишин</a:t>
            </a:r>
            <a:r>
              <a:rPr lang="uk-UA" sz="2800" b="1" i="1" dirty="0" smtClean="0">
                <a:solidFill>
                  <a:srgbClr val="7030A0"/>
                </a:solidFill>
                <a:latin typeface="Bahnschrift SemiBold" pitchFamily="34" charset="0"/>
              </a:rPr>
              <a:t> </a:t>
            </a:r>
            <a:br>
              <a:rPr lang="uk-UA" sz="2800" b="1" i="1" dirty="0" smtClean="0">
                <a:solidFill>
                  <a:srgbClr val="7030A0"/>
                </a:solidFill>
                <a:latin typeface="Bahnschrift SemiBold" pitchFamily="34" charset="0"/>
              </a:rPr>
            </a:br>
            <a:r>
              <a:rPr lang="uk-UA" sz="2800" b="1" i="1" dirty="0" smtClean="0">
                <a:solidFill>
                  <a:srgbClr val="7030A0"/>
                </a:solidFill>
                <a:latin typeface="Bahnschrift SemiBold" pitchFamily="34" charset="0"/>
              </a:rPr>
              <a:t>Марта-Анна </a:t>
            </a:r>
            <a:br>
              <a:rPr lang="uk-UA" sz="2800" b="1" i="1" dirty="0" smtClean="0">
                <a:solidFill>
                  <a:srgbClr val="7030A0"/>
                </a:solidFill>
                <a:latin typeface="Bahnschrift SemiBold" pitchFamily="34" charset="0"/>
              </a:rPr>
            </a:br>
            <a:r>
              <a:rPr lang="uk-UA" sz="2800" b="1" i="1" dirty="0" smtClean="0">
                <a:solidFill>
                  <a:srgbClr val="7030A0"/>
                </a:solidFill>
                <a:latin typeface="Bahnschrift SemiBold" pitchFamily="34" charset="0"/>
              </a:rPr>
              <a:t>Дмитрівна</a:t>
            </a:r>
            <a:endParaRPr lang="ru-RU" sz="2800" b="1" i="1" dirty="0">
              <a:solidFill>
                <a:srgbClr val="7030A0"/>
              </a:solidFill>
              <a:latin typeface="Bahnschrift SemiBold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03940" y="5301208"/>
            <a:ext cx="5400600" cy="720080"/>
          </a:xfrm>
        </p:spPr>
        <p:txBody>
          <a:bodyPr>
            <a:noAutofit/>
          </a:bodyPr>
          <a:lstStyle/>
          <a:p>
            <a:r>
              <a:rPr lang="uk-UA" sz="3600" smtClean="0">
                <a:solidFill>
                  <a:srgbClr val="C00000"/>
                </a:solidFill>
              </a:rPr>
              <a:t>Асистент  </a:t>
            </a:r>
            <a:r>
              <a:rPr lang="uk-UA" sz="3600" dirty="0" smtClean="0">
                <a:solidFill>
                  <a:srgbClr val="C00000"/>
                </a:solidFill>
              </a:rPr>
              <a:t>вчителя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sz="3600" b="1" dirty="0" err="1" smtClean="0">
                <a:solidFill>
                  <a:srgbClr val="C00000"/>
                </a:solidFill>
              </a:rPr>
              <a:t>Ружинського</a:t>
            </a:r>
            <a:r>
              <a:rPr lang="uk-UA" sz="3600" b="1" dirty="0" smtClean="0">
                <a:solidFill>
                  <a:srgbClr val="C00000"/>
                </a:solidFill>
              </a:rPr>
              <a:t> ліцею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05" y="0"/>
            <a:ext cx="3456384" cy="425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414">
            <a:off x="4608062" y="1278216"/>
            <a:ext cx="4025250" cy="323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2859732" cy="28597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4664"/>
            <a:ext cx="295232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7621"/>
            <a:ext cx="2592288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2492896" cy="249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92696"/>
            <a:ext cx="2492896" cy="2492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61" y="3577621"/>
            <a:ext cx="2812917" cy="28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2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err="1" smtClean="0">
                <a:solidFill>
                  <a:srgbClr val="FF0000"/>
                </a:solidFill>
              </a:rPr>
              <a:t>Корекційно-розвиткові</a:t>
            </a:r>
            <a:r>
              <a:rPr lang="uk-UA" b="1" i="1" dirty="0" smtClean="0">
                <a:solidFill>
                  <a:srgbClr val="FF0000"/>
                </a:solidFill>
              </a:rPr>
              <a:t> заняття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684157" cy="2763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803915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33664"/>
            <a:ext cx="2820821" cy="2115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96" y="4077071"/>
            <a:ext cx="2584181" cy="2584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63489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158" y="188640"/>
            <a:ext cx="3429000" cy="71436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Візитна картка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8724" y="891207"/>
            <a:ext cx="3429000" cy="420376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Дата народження: 20.12.1992</a:t>
            </a:r>
          </a:p>
          <a:p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Освіта: вища</a:t>
            </a:r>
          </a:p>
          <a:p>
            <a:endParaRPr lang="uk-UA" dirty="0" smtClean="0">
              <a:solidFill>
                <a:srgbClr val="0070C0"/>
              </a:solidFill>
            </a:endParaRPr>
          </a:p>
          <a:p>
            <a:r>
              <a:rPr lang="uk-UA" u="sng" dirty="0" smtClean="0">
                <a:solidFill>
                  <a:srgbClr val="0070C0"/>
                </a:solidFill>
              </a:rPr>
              <a:t>Закінчила </a:t>
            </a:r>
          </a:p>
          <a:p>
            <a:r>
              <a:rPr lang="uk-UA" dirty="0" err="1" smtClean="0">
                <a:solidFill>
                  <a:srgbClr val="0070C0"/>
                </a:solidFill>
              </a:rPr>
              <a:t>-Самбірський</a:t>
            </a:r>
            <a:r>
              <a:rPr lang="uk-UA" dirty="0" smtClean="0">
                <a:solidFill>
                  <a:srgbClr val="0070C0"/>
                </a:solidFill>
              </a:rPr>
              <a:t> педагогічний коледж ім.І.Филипчака, </a:t>
            </a:r>
            <a:r>
              <a:rPr lang="uk-UA" dirty="0">
                <a:solidFill>
                  <a:srgbClr val="0070C0"/>
                </a:solidFill>
              </a:rPr>
              <a:t> </a:t>
            </a:r>
          </a:p>
          <a:p>
            <a:r>
              <a:rPr lang="uk-UA" dirty="0" err="1" smtClean="0">
                <a:solidFill>
                  <a:srgbClr val="0070C0"/>
                </a:solidFill>
              </a:rPr>
              <a:t>-Дробицьке</a:t>
            </a:r>
            <a:r>
              <a:rPr lang="uk-UA" dirty="0" smtClean="0">
                <a:solidFill>
                  <a:srgbClr val="0070C0"/>
                </a:solidFill>
              </a:rPr>
              <a:t> державне музичне училище ім.В.Барвінського, </a:t>
            </a:r>
          </a:p>
          <a:p>
            <a:r>
              <a:rPr lang="uk-UA" dirty="0" err="1">
                <a:solidFill>
                  <a:srgbClr val="0070C0"/>
                </a:solidFill>
              </a:rPr>
              <a:t>-</a:t>
            </a:r>
            <a:r>
              <a:rPr lang="uk-UA" dirty="0" err="1" smtClean="0">
                <a:solidFill>
                  <a:srgbClr val="0070C0"/>
                </a:solidFill>
              </a:rPr>
              <a:t>Кам</a:t>
            </a:r>
            <a:r>
              <a:rPr lang="en-US" dirty="0" smtClean="0">
                <a:solidFill>
                  <a:srgbClr val="0070C0"/>
                </a:solidFill>
              </a:rPr>
              <a:t>’</a:t>
            </a:r>
            <a:r>
              <a:rPr lang="uk-UA" dirty="0" err="1" smtClean="0">
                <a:solidFill>
                  <a:srgbClr val="0070C0"/>
                </a:solidFill>
              </a:rPr>
              <a:t>янець-Подільський</a:t>
            </a:r>
            <a:r>
              <a:rPr lang="uk-UA" dirty="0" smtClean="0">
                <a:solidFill>
                  <a:srgbClr val="0070C0"/>
                </a:solidFill>
              </a:rPr>
              <a:t> національний університет ім.І.Огієнка</a:t>
            </a:r>
          </a:p>
          <a:p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Педагогічний стаж: 14,5 р.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Кваліфікаційна категорія: спеціаліст першої категорії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7658" y="3718489"/>
            <a:ext cx="4524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Основною метою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роботи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асистента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вчителя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є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забезпечення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індивідуального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супроводу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підтримки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учнів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, особливо з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особливими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освітніми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потребами (ООП), в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умовах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інклюзивного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навчання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Це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допомагає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створити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сприятливе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освітнє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середовище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, де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кожна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дитина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може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повноцінно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брати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участь в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освітньому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процесі</a:t>
            </a:r>
            <a:endParaRPr lang="ru-RU" dirty="0">
              <a:solidFill>
                <a:srgbClr val="0070C0"/>
              </a:solidFill>
              <a:latin typeface="Bahnschrift Light SemiCondensed" pitchFamily="34" charset="0"/>
            </a:endParaRPr>
          </a:p>
        </p:txBody>
      </p:sp>
      <p:pic>
        <p:nvPicPr>
          <p:cNvPr id="7" name="Рисунок 6" descr="20190824_21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094973"/>
            <a:ext cx="3007930" cy="1563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6929" y="935905"/>
            <a:ext cx="3097799" cy="232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158" y="188640"/>
            <a:ext cx="3429000" cy="714364"/>
          </a:xfrm>
        </p:spPr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8724" y="891207"/>
            <a:ext cx="3429000" cy="420376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547" y="392663"/>
            <a:ext cx="2232248" cy="2976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6791" y="3096386"/>
            <a:ext cx="2859782" cy="3813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8586" y="83671"/>
            <a:ext cx="2350408" cy="3280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4627" y="3113965"/>
            <a:ext cx="2754306" cy="3672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3256" y="523147"/>
            <a:ext cx="2036520" cy="27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158" y="188640"/>
            <a:ext cx="3429000" cy="714364"/>
          </a:xfrm>
        </p:spPr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8724" y="891207"/>
            <a:ext cx="3429000" cy="420376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7881">
            <a:off x="508864" y="-41662"/>
            <a:ext cx="2725349" cy="3350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0" y="188639"/>
            <a:ext cx="2736304" cy="3007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60">
            <a:off x="447382" y="3256774"/>
            <a:ext cx="2176490" cy="3354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036">
            <a:off x="6349510" y="681292"/>
            <a:ext cx="2498812" cy="28254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2353">
            <a:off x="6577732" y="3755616"/>
            <a:ext cx="2028924" cy="2746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54477"/>
            <a:ext cx="1513553" cy="29149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33" y="3354478"/>
            <a:ext cx="1654799" cy="29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856984" cy="714364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Роль </a:t>
            </a:r>
            <a:r>
              <a:rPr lang="ru-RU" dirty="0" err="1">
                <a:solidFill>
                  <a:srgbClr val="00B0F0"/>
                </a:solidFill>
              </a:rPr>
              <a:t>асистента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вчителя</a:t>
            </a:r>
            <a:r>
              <a:rPr lang="ru-RU" dirty="0">
                <a:solidFill>
                  <a:srgbClr val="00B0F0"/>
                </a:solidFill>
              </a:rPr>
              <a:t> в </a:t>
            </a:r>
            <a:r>
              <a:rPr lang="ru-RU" dirty="0" err="1">
                <a:solidFill>
                  <a:srgbClr val="00B0F0"/>
                </a:solidFill>
              </a:rPr>
              <a:t>інклюзивному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класі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8724" y="891207"/>
            <a:ext cx="3429000" cy="42037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Роль </a:t>
            </a:r>
            <a:r>
              <a:rPr lang="ru-RU" dirty="0" err="1">
                <a:solidFill>
                  <a:srgbClr val="0070C0"/>
                </a:solidFill>
              </a:rPr>
              <a:t>асистента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вчителя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інклюзивному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класі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Основне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завдання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 err="1">
                <a:solidFill>
                  <a:srgbClr val="0070C0"/>
                </a:solidFill>
              </a:rPr>
              <a:t>допомога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вчителю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забезпеченні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особистісно-зорієнтованого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індивідуального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підходу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освітньому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процесі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зокрема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створенні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індивідуальної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програми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розвитку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дитини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особливими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освітніми</a:t>
            </a:r>
            <a:r>
              <a:rPr lang="ru-RU" dirty="0">
                <a:solidFill>
                  <a:srgbClr val="0070C0"/>
                </a:solidFill>
              </a:rPr>
              <a:t> потребами. </a:t>
            </a:r>
            <a:r>
              <a:rPr lang="ru-RU" dirty="0" err="1">
                <a:solidFill>
                  <a:srgbClr val="0070C0"/>
                </a:solidFill>
              </a:rPr>
              <a:t>Оформлює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веде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відповідну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документацію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Забезпечує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пізнавальну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активність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дітей</a:t>
            </a:r>
            <a:r>
              <a:rPr lang="ru-RU" dirty="0">
                <a:solidFill>
                  <a:srgbClr val="0070C0"/>
                </a:solidFill>
              </a:rPr>
              <a:t> з ООП. </a:t>
            </a:r>
            <a:r>
              <a:rPr lang="ru-RU" dirty="0" err="1">
                <a:solidFill>
                  <a:srgbClr val="0070C0"/>
                </a:solidFill>
              </a:rPr>
              <a:t>Спостерігає</a:t>
            </a:r>
            <a:r>
              <a:rPr lang="ru-RU" dirty="0">
                <a:solidFill>
                  <a:srgbClr val="0070C0"/>
                </a:solidFill>
              </a:rPr>
              <a:t> за </a:t>
            </a:r>
            <a:r>
              <a:rPr lang="ru-RU" dirty="0" err="1">
                <a:solidFill>
                  <a:srgbClr val="0070C0"/>
                </a:solidFill>
              </a:rPr>
              <a:t>поведінкою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успіхами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труднощами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дитини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надає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поради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пропозиції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76872"/>
            <a:ext cx="5004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70C0"/>
                </a:solidFill>
              </a:rPr>
              <a:t>Пріоритетними напрямами діяльності асистента є сприяння соціальній, емоційній та когнітивній адаптації кожної дитини з тим, щоб вона відчувала себе неповторним, повноцінним учасником суспільного життя. У класах, де навчаються учні з різними рівнями розвитку та здібностей, педагоги мають підтримувати один одного у застосуванні найефективніших стратегій навчання. Якщо у школі створено доброзичливу, невимушену атмосферу, якщо тут визнають унікальність кожного (і педагога, і учнів) та підтримують їх, це суттєво підвищує ефективність навчання. Школа, клас мають стати рідними для учнів та їхніх родин. На мою думку, найголовніша роль </a:t>
            </a:r>
            <a:r>
              <a:rPr lang="uk-UA" sz="1400" b="1" dirty="0" err="1">
                <a:solidFill>
                  <a:srgbClr val="0070C0"/>
                </a:solidFill>
              </a:rPr>
              <a:t>ассистента</a:t>
            </a:r>
            <a:r>
              <a:rPr lang="uk-UA" sz="1400" b="1" dirty="0">
                <a:solidFill>
                  <a:srgbClr val="0070C0"/>
                </a:solidFill>
              </a:rPr>
              <a:t> учителя – створення </a:t>
            </a:r>
            <a:r>
              <a:rPr lang="uk-UA" sz="1400" b="1" dirty="0" err="1">
                <a:solidFill>
                  <a:srgbClr val="0070C0"/>
                </a:solidFill>
              </a:rPr>
              <a:t>корекційного</a:t>
            </a:r>
            <a:r>
              <a:rPr lang="uk-UA" sz="1400" b="1" dirty="0">
                <a:solidFill>
                  <a:srgbClr val="0070C0"/>
                </a:solidFill>
              </a:rPr>
              <a:t> середовища для дитини з ООП. Виконуючи свою місію, асистент учителя повинен стати для такої дитини наставником, вихователем, другом, який щохвилини, щосекунди, щомиті поруч. Він розуміє не лише слова і думки дитини, а й її погляд, відчуття, душевний стан. Успіхів нам усім у цій нелегкій справі!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0920"/>
            <a:ext cx="2664296" cy="1772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73" y="4077072"/>
            <a:ext cx="2520280" cy="20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043758" cy="1071570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err="1" smtClean="0">
                <a:solidFill>
                  <a:srgbClr val="FF0000"/>
                </a:solidFill>
              </a:rPr>
              <a:t>Шкільне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життя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200400" cy="240030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353344"/>
            <a:ext cx="3200400" cy="320040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2276872" cy="22768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51209"/>
            <a:ext cx="4414630" cy="2020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6" y="2249658"/>
            <a:ext cx="2438528" cy="18288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9239"/>
            <a:ext cx="2264076" cy="1698057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636912" cy="2636912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95" y="44624"/>
            <a:ext cx="3275856" cy="18426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68" y="2074101"/>
            <a:ext cx="2520280" cy="17011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43416"/>
            <a:ext cx="2699792" cy="20206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90" y="3157186"/>
            <a:ext cx="2901159" cy="2175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29999" y="274003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Співпраця з психологом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2028" y="3827529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Проведення 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тематичних заходів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 для учнів з ООП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0277"/>
            <a:ext cx="1690256" cy="22483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2369"/>
            <a:ext cx="1382140" cy="1842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99" y="4903968"/>
            <a:ext cx="1496382" cy="19951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44801" y="4113946"/>
            <a:ext cx="317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Співпраця з батьками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3059832" cy="2294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87133"/>
            <a:ext cx="3419872" cy="2564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086200" cy="14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5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2784871" cy="37131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00822"/>
            <a:ext cx="288032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2996952"/>
            <a:ext cx="314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Співпраця з 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соціальним педагогом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8415"/>
            <a:ext cx="3349473" cy="2512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00056"/>
            <a:ext cx="3035829" cy="22768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5291" y="468449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Цікаві заходи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65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666</TotalTime>
  <Words>345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Стефанишин  Марта-Анна  Дмитрівна</vt:lpstr>
      <vt:lpstr>Візитна картка</vt:lpstr>
      <vt:lpstr>Презентация PowerPoint</vt:lpstr>
      <vt:lpstr>Презентация PowerPoint</vt:lpstr>
      <vt:lpstr>Роль асистента вчителя в інклюзивному класі </vt:lpstr>
      <vt:lpstr>Шкільне життя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Корекційно-розвиткові заняття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Стефанишин Марта-Анна Дмитрівна</dc:title>
  <dc:creator>1</dc:creator>
  <cp:lastModifiedBy>lesya.perederiy@ukr.net</cp:lastModifiedBy>
  <cp:revision>41</cp:revision>
  <dcterms:created xsi:type="dcterms:W3CDTF">2023-04-19T17:39:34Z</dcterms:created>
  <dcterms:modified xsi:type="dcterms:W3CDTF">2026-03-24T10:10:12Z</dcterms:modified>
</cp:coreProperties>
</file>